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3"/>
  </p:notesMasterIdLst>
  <p:handoutMasterIdLst>
    <p:handoutMasterId r:id="rId34"/>
  </p:handoutMasterIdLst>
  <p:sldIdLst>
    <p:sldId id="256" r:id="rId4"/>
    <p:sldId id="257" r:id="rId5"/>
    <p:sldId id="259" r:id="rId6"/>
    <p:sldId id="340" r:id="rId7"/>
    <p:sldId id="296" r:id="rId8"/>
    <p:sldId id="298" r:id="rId9"/>
    <p:sldId id="341" r:id="rId10"/>
    <p:sldId id="319" r:id="rId11"/>
    <p:sldId id="300" r:id="rId12"/>
    <p:sldId id="266" r:id="rId13"/>
    <p:sldId id="267" r:id="rId14"/>
    <p:sldId id="268" r:id="rId15"/>
    <p:sldId id="270" r:id="rId16"/>
    <p:sldId id="294" r:id="rId17"/>
    <p:sldId id="339" r:id="rId18"/>
    <p:sldId id="275" r:id="rId19"/>
    <p:sldId id="281" r:id="rId20"/>
    <p:sldId id="320" r:id="rId21"/>
    <p:sldId id="315" r:id="rId22"/>
    <p:sldId id="345" r:id="rId23"/>
    <p:sldId id="347" r:id="rId24"/>
    <p:sldId id="302" r:id="rId25"/>
    <p:sldId id="321" r:id="rId26"/>
    <p:sldId id="322" r:id="rId27"/>
    <p:sldId id="323" r:id="rId28"/>
    <p:sldId id="324" r:id="rId29"/>
    <p:sldId id="325" r:id="rId30"/>
    <p:sldId id="326" r:id="rId31"/>
    <p:sldId id="348" r:id="rId32"/>
  </p:sldIdLst>
  <p:sldSz cx="12192000" cy="6858000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910"/>
    <a:srgbClr val="E11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3677" autoAdjust="0"/>
  </p:normalViewPr>
  <p:slideViewPr>
    <p:cSldViewPr snapToGrid="0">
      <p:cViewPr varScale="1">
        <p:scale>
          <a:sx n="62" d="100"/>
          <a:sy n="62" d="100"/>
        </p:scale>
        <p:origin x="10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2F2D747-A2C4-4D79-A8DC-D027DDD46CFE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73F0C8C-9A00-4E0B-9830-0DBC5739F7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4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6363" y="890588"/>
            <a:ext cx="7807326" cy="439261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900" b="0" strike="noStrike" spc="-1">
                <a:solidFill>
                  <a:srgbClr val="000000"/>
                </a:solidFill>
                <a:latin typeface="Trebuchet MS"/>
              </a:rPr>
              <a:t>Cliquez pour déplacer la diapo</a:t>
            </a: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59500" y="5564330"/>
            <a:ext cx="6075638" cy="527126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1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95868" cy="5853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5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70" name="PlaceHolder 4"/>
          <p:cNvSpPr>
            <a:spLocks noGrp="1"/>
          </p:cNvSpPr>
          <p:nvPr>
            <p:ph type="dt"/>
          </p:nvPr>
        </p:nvSpPr>
        <p:spPr>
          <a:xfrm>
            <a:off x="4298770" y="0"/>
            <a:ext cx="3295868" cy="58534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5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71" name="PlaceHolder 5"/>
          <p:cNvSpPr>
            <a:spLocks noGrp="1"/>
          </p:cNvSpPr>
          <p:nvPr>
            <p:ph type="ftr"/>
          </p:nvPr>
        </p:nvSpPr>
        <p:spPr>
          <a:xfrm>
            <a:off x="0" y="11129055"/>
            <a:ext cx="3295868" cy="58534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5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72" name="PlaceHolder 6"/>
          <p:cNvSpPr>
            <a:spLocks noGrp="1"/>
          </p:cNvSpPr>
          <p:nvPr>
            <p:ph type="sldNum"/>
          </p:nvPr>
        </p:nvSpPr>
        <p:spPr>
          <a:xfrm>
            <a:off x="4298770" y="11129055"/>
            <a:ext cx="3295868" cy="58534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63AD5205-DEB1-4230-9DF2-2C6E8CE3695E}" type="slidenum">
              <a:rPr lang="fr-FR" sz="1500" b="0" strike="noStrike" spc="-1">
                <a:latin typeface="Times New Roman"/>
              </a:rPr>
              <a:t>‹N°›</a:t>
            </a:fld>
            <a:endParaRPr lang="fr-FR" sz="15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56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8C741A78-EBD7-4C13-BBFD-FF8387DAA812}" type="slidenum">
              <a:rPr lang="fr-FR" sz="1300" spc="-1">
                <a:solidFill>
                  <a:srgbClr val="000000"/>
                </a:solidFill>
                <a:latin typeface="Arial"/>
              </a:rPr>
              <a:t>3</a:t>
            </a:fld>
            <a:endParaRPr lang="fr-FR" sz="1300" spc="-1">
              <a:latin typeface="Times New Roman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3867663" y="10329924"/>
            <a:ext cx="2958072" cy="5423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955C7F0B-0F67-45FB-B947-17FF978DCDF0}" type="slidenum">
              <a:rPr lang="fr-FR" sz="1300" spc="-1">
                <a:solidFill>
                  <a:srgbClr val="000000"/>
                </a:solidFill>
                <a:latin typeface="Arial"/>
              </a:rPr>
              <a:t>3</a:t>
            </a:fld>
            <a:endParaRPr lang="fr-FR" sz="1300" spc="-1">
              <a:latin typeface="Arial"/>
            </a:endParaRPr>
          </a:p>
        </p:txBody>
      </p:sp>
      <p:sp>
        <p:nvSpPr>
          <p:cNvPr id="471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-209550" y="815975"/>
            <a:ext cx="7248525" cy="4078288"/>
          </a:xfrm>
          <a:prstGeom prst="rect">
            <a:avLst/>
          </a:prstGeom>
        </p:spPr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682465" y="5165948"/>
            <a:ext cx="5463698" cy="489418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3867664" y="10329924"/>
            <a:ext cx="2959518" cy="5439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C5680D6E-2067-4707-ADBC-0A32127AAB3C}" type="slidenum">
              <a:rPr lang="fr-FR" sz="1300" spc="-1">
                <a:solidFill>
                  <a:srgbClr val="FFFFFF"/>
                </a:solidFill>
                <a:latin typeface="Arial"/>
              </a:rPr>
              <a:t>3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26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extShape 1"/>
          <p:cNvSpPr txBox="1"/>
          <p:nvPr/>
        </p:nvSpPr>
        <p:spPr>
          <a:xfrm>
            <a:off x="3850589" y="9428744"/>
            <a:ext cx="2945303" cy="497504"/>
          </a:xfrm>
          <a:prstGeom prst="rect">
            <a:avLst/>
          </a:prstGeom>
          <a:noFill/>
          <a:ln>
            <a:noFill/>
          </a:ln>
        </p:spPr>
        <p:txBody>
          <a:bodyPr lIns="95563" tIns="47781" rIns="95563" bIns="47781" anchor="b">
            <a:noAutofit/>
          </a:bodyPr>
          <a:lstStyle/>
          <a:p>
            <a:pPr algn="r">
              <a:lnSpc>
                <a:spcPct val="100000"/>
              </a:lnSpc>
            </a:pPr>
            <a:fld id="{8706C358-1E08-437F-9EB3-02CEA4ECEEB6}" type="slidenum">
              <a:rPr lang="fr-FR" sz="1300" spc="-1">
                <a:solidFill>
                  <a:srgbClr val="000000"/>
                </a:solidFill>
                <a:latin typeface="Arial"/>
              </a:rPr>
              <a:t>4</a:t>
            </a:fld>
            <a:endParaRPr lang="fr-FR" sz="1300" spc="-1">
              <a:latin typeface="Times New Roman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3815976" y="10234989"/>
            <a:ext cx="2919967" cy="53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4057" tIns="48910" rIns="94057" bIns="48910" anchor="b">
            <a:noAutofit/>
          </a:bodyPr>
          <a:lstStyle/>
          <a:p>
            <a:pPr algn="r">
              <a:lnSpc>
                <a:spcPct val="100000"/>
              </a:lnSpc>
            </a:pPr>
            <a:fld id="{F9D87040-E2B2-4CAC-9BF0-28A6F0EDDB43}" type="slidenum">
              <a:rPr lang="fr-FR" sz="1300" spc="-1">
                <a:solidFill>
                  <a:srgbClr val="000000"/>
                </a:solidFill>
                <a:latin typeface="Times New Roman"/>
              </a:rPr>
              <a:t>4</a:t>
            </a:fld>
            <a:endParaRPr lang="fr-FR" sz="1300" spc="-1">
              <a:latin typeface="Arial"/>
            </a:endParaRPr>
          </a:p>
        </p:txBody>
      </p:sp>
      <p:sp>
        <p:nvSpPr>
          <p:cNvPr id="467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3438" cy="4041775"/>
          </a:xfrm>
          <a:prstGeom prst="rect">
            <a:avLst/>
          </a:prstGeom>
        </p:spPr>
      </p:sp>
      <p:sp>
        <p:nvSpPr>
          <p:cNvPr id="468" name="PlaceHolder 4"/>
          <p:cNvSpPr>
            <a:spLocks noGrp="1"/>
          </p:cNvSpPr>
          <p:nvPr>
            <p:ph type="body"/>
          </p:nvPr>
        </p:nvSpPr>
        <p:spPr>
          <a:xfrm>
            <a:off x="673344" y="5118472"/>
            <a:ext cx="5390681" cy="484920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30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A2E40BB7-D435-4CB5-AC50-E0C94616E9B8}" type="slidenum">
              <a:rPr lang="fr-FR" sz="1300" spc="-1">
                <a:solidFill>
                  <a:srgbClr val="000000"/>
                </a:solidFill>
                <a:latin typeface="Arial"/>
              </a:rPr>
              <a:t>6</a:t>
            </a:fld>
            <a:endParaRPr lang="fr-FR" sz="1300" spc="-1">
              <a:latin typeface="Times New Roman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C8F6D29B-8212-44A5-BAEA-325970606297}" type="slidenum">
              <a:rPr lang="fr-FR" sz="1300" spc="-1">
                <a:solidFill>
                  <a:srgbClr val="000000"/>
                </a:solidFill>
                <a:latin typeface="Arial"/>
              </a:rPr>
              <a:t>6</a:t>
            </a:fld>
            <a:endParaRPr lang="fr-FR" sz="1300" spc="-1">
              <a:latin typeface="Arial"/>
            </a:endParaRPr>
          </a:p>
        </p:txBody>
      </p:sp>
      <p:sp>
        <p:nvSpPr>
          <p:cNvPr id="47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</p:spPr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11438" cy="45080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  <p:sp>
        <p:nvSpPr>
          <p:cNvPr id="481" name="CustomShape 5"/>
          <p:cNvSpPr/>
          <p:nvPr/>
        </p:nvSpPr>
        <p:spPr>
          <a:xfrm>
            <a:off x="3902745" y="9516200"/>
            <a:ext cx="2985197" cy="500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471B8799-8B7D-4B51-A09C-72870C60CE67}" type="slidenum">
              <a:rPr lang="fr-FR" sz="1300" spc="-1">
                <a:solidFill>
                  <a:srgbClr val="FFFFFF"/>
                </a:solidFill>
                <a:latin typeface="Arial"/>
              </a:rPr>
              <a:t>6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6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5014DC20-21DC-4A68-97B6-635F755A9679}" type="slidenum">
              <a:rPr lang="fr-FR" sz="1300" spc="-1">
                <a:solidFill>
                  <a:srgbClr val="000000"/>
                </a:solidFill>
                <a:latin typeface="Arial"/>
              </a:rPr>
              <a:t>9</a:t>
            </a:fld>
            <a:endParaRPr lang="fr-FR" sz="1300" spc="-1">
              <a:latin typeface="Times New Roman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FF2402E1-34BF-4546-A16C-5310E45E60E6}" type="slidenum">
              <a:rPr lang="fr-FR" sz="1300" spc="-1">
                <a:solidFill>
                  <a:srgbClr val="000000"/>
                </a:solidFill>
                <a:latin typeface="Arial"/>
              </a:rPr>
              <a:t>9</a:t>
            </a:fld>
            <a:endParaRPr lang="fr-FR" sz="1300" spc="-1">
              <a:latin typeface="Arial"/>
            </a:endParaRPr>
          </a:p>
        </p:txBody>
      </p:sp>
      <p:sp>
        <p:nvSpPr>
          <p:cNvPr id="488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</p:spPr>
      </p:sp>
      <p:sp>
        <p:nvSpPr>
          <p:cNvPr id="489" name="PlaceHolder 4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11438" cy="45080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  <p:sp>
        <p:nvSpPr>
          <p:cNvPr id="490" name="CustomShape 5"/>
          <p:cNvSpPr/>
          <p:nvPr/>
        </p:nvSpPr>
        <p:spPr>
          <a:xfrm>
            <a:off x="3902745" y="9516200"/>
            <a:ext cx="2985197" cy="500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E8CC904C-F17F-4C8A-8288-0EEA8394FB1C}" type="slidenum">
              <a:rPr lang="fr-FR" sz="1300" spc="-1">
                <a:solidFill>
                  <a:srgbClr val="FFFFFF"/>
                </a:solidFill>
                <a:latin typeface="Arial"/>
              </a:rPr>
              <a:t>9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58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97572FD2-92D8-4FCE-B0FD-E54F5003D947}" type="slidenum">
              <a:rPr lang="fr-FR" sz="1300" spc="-1">
                <a:solidFill>
                  <a:srgbClr val="000000"/>
                </a:solidFill>
              </a:rPr>
              <a:t>10</a:t>
            </a:fld>
            <a:endParaRPr lang="fr-FR" sz="1300" spc="-1">
              <a:latin typeface="Times New Roman"/>
            </a:endParaRPr>
          </a:p>
        </p:txBody>
      </p:sp>
      <p:sp>
        <p:nvSpPr>
          <p:cNvPr id="49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09538" y="750888"/>
            <a:ext cx="6662737" cy="3748087"/>
          </a:xfrm>
          <a:prstGeom prst="rect">
            <a:avLst/>
          </a:prstGeom>
        </p:spPr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03482" cy="449934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26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3BDED90F-3F27-474A-8773-D31D068ED2E7}" type="slidenum">
              <a:rPr lang="fr-FR" sz="1300" spc="-1">
                <a:solidFill>
                  <a:srgbClr val="000000"/>
                </a:solidFill>
              </a:rPr>
              <a:t>11</a:t>
            </a:fld>
            <a:endParaRPr lang="fr-FR" sz="1300" spc="-1">
              <a:latin typeface="Times New Roman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3902745" y="9516199"/>
            <a:ext cx="2977240" cy="491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8A3D26B9-A3B3-41A5-BD3A-6DF0773D9C93}" type="slidenum">
              <a:rPr lang="fr-FR" sz="1300" spc="-1">
                <a:solidFill>
                  <a:srgbClr val="000000"/>
                </a:solidFill>
                <a:latin typeface="Times New Roman"/>
                <a:ea typeface="Lucida Sans Unicode"/>
              </a:rPr>
              <a:t>11</a:t>
            </a:fld>
            <a:endParaRPr lang="fr-FR" sz="1300" spc="-1">
              <a:latin typeface="Arial"/>
            </a:endParaRPr>
          </a:p>
        </p:txBody>
      </p:sp>
      <p:sp>
        <p:nvSpPr>
          <p:cNvPr id="499" name="CustomShape 3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C8EFE3D8-EF43-477B-B56A-E8B3291DA851}" type="slidenum">
              <a:rPr lang="fr-FR" sz="1300" spc="-1">
                <a:solidFill>
                  <a:srgbClr val="000000"/>
                </a:solidFill>
                <a:latin typeface="Arial"/>
                <a:ea typeface="Lucida Sans Unicode"/>
              </a:rPr>
              <a:t>11</a:t>
            </a:fld>
            <a:endParaRPr lang="fr-FR" sz="1300" spc="-1">
              <a:latin typeface="Arial"/>
            </a:endParaRPr>
          </a:p>
        </p:txBody>
      </p:sp>
      <p:sp>
        <p:nvSpPr>
          <p:cNvPr id="500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</p:spPr>
      </p:sp>
      <p:sp>
        <p:nvSpPr>
          <p:cNvPr id="501" name="PlaceHolder 5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11438" cy="45080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117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3E8CDD05-47D4-4828-85AA-EF8880DE255D}" type="slidenum">
              <a:rPr lang="fr-FR" sz="1300" spc="-1">
                <a:solidFill>
                  <a:srgbClr val="000000"/>
                </a:solidFill>
              </a:rPr>
              <a:t>12</a:t>
            </a:fld>
            <a:endParaRPr lang="fr-FR" sz="1300" spc="-1">
              <a:latin typeface="Times New Roman"/>
            </a:endParaRPr>
          </a:p>
        </p:txBody>
      </p:sp>
      <p:sp>
        <p:nvSpPr>
          <p:cNvPr id="503" name="CustomShape 2"/>
          <p:cNvSpPr/>
          <p:nvPr/>
        </p:nvSpPr>
        <p:spPr>
          <a:xfrm>
            <a:off x="3902745" y="9516199"/>
            <a:ext cx="2977240" cy="491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2F9DD6DF-160D-4007-8BED-D4810551E7F9}" type="slidenum">
              <a:rPr lang="fr-FR" sz="1300" spc="-1">
                <a:solidFill>
                  <a:srgbClr val="000000"/>
                </a:solidFill>
                <a:latin typeface="Times New Roman"/>
                <a:ea typeface="Lucida Sans Unicode"/>
              </a:rPr>
              <a:t>12</a:t>
            </a:fld>
            <a:endParaRPr lang="fr-FR" sz="1300" spc="-1">
              <a:latin typeface="Arial"/>
            </a:endParaRPr>
          </a:p>
        </p:txBody>
      </p:sp>
      <p:sp>
        <p:nvSpPr>
          <p:cNvPr id="504" name="CustomShape 3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1621B109-3384-4E08-846B-DD63105DD743}" type="slidenum">
              <a:rPr lang="fr-FR" sz="1300" spc="-1">
                <a:solidFill>
                  <a:srgbClr val="000000"/>
                </a:solidFill>
                <a:latin typeface="Arial"/>
                <a:ea typeface="Lucida Sans Unicode"/>
              </a:rPr>
              <a:t>12</a:t>
            </a:fld>
            <a:endParaRPr lang="fr-FR" sz="1300" spc="-1">
              <a:latin typeface="Arial"/>
            </a:endParaRPr>
          </a:p>
        </p:txBody>
      </p:sp>
      <p:sp>
        <p:nvSpPr>
          <p:cNvPr id="505" name="CustomShape 4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DFD273B6-0B9A-4BB9-8129-1EB33C317223}" type="slidenum">
              <a:rPr lang="fr-FR" sz="1300" spc="-1">
                <a:solidFill>
                  <a:srgbClr val="000000"/>
                </a:solidFill>
                <a:latin typeface="Arial"/>
                <a:ea typeface="Lucida Sans Unicode"/>
              </a:rPr>
              <a:t>12</a:t>
            </a:fld>
            <a:endParaRPr lang="fr-FR" sz="1300" spc="-1">
              <a:latin typeface="Arial"/>
            </a:endParaRPr>
          </a:p>
        </p:txBody>
      </p:sp>
      <p:sp>
        <p:nvSpPr>
          <p:cNvPr id="506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80200" cy="3757612"/>
          </a:xfrm>
          <a:prstGeom prst="rect">
            <a:avLst/>
          </a:prstGeom>
        </p:spPr>
      </p:sp>
      <p:sp>
        <p:nvSpPr>
          <p:cNvPr id="507" name="PlaceHolder 6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11438" cy="45080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  <p:sp>
        <p:nvSpPr>
          <p:cNvPr id="508" name="CustomShape 7"/>
          <p:cNvSpPr/>
          <p:nvPr/>
        </p:nvSpPr>
        <p:spPr>
          <a:xfrm>
            <a:off x="3902745" y="9516200"/>
            <a:ext cx="2985197" cy="500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6E7BC90E-74E3-44F3-B924-E4EEECAFC78A}" type="slidenum">
              <a:rPr lang="fr-FR" sz="1300" spc="-1">
                <a:solidFill>
                  <a:srgbClr val="FFFFFF"/>
                </a:solidFill>
                <a:latin typeface="Arial"/>
                <a:ea typeface="Lucida Sans Unicode"/>
              </a:rPr>
              <a:t>12</a:t>
            </a:fld>
            <a:endParaRPr lang="fr-FR" sz="13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06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0CC08C16-16D5-4BBD-B4C6-0B24F6F4240D}" type="slidenum">
              <a:rPr lang="fr-FR" sz="1300" spc="-1">
                <a:solidFill>
                  <a:srgbClr val="000000"/>
                </a:solidFill>
                <a:latin typeface="Times New Roman"/>
              </a:rPr>
              <a:t>13</a:t>
            </a:fld>
            <a:endParaRPr lang="fr-FR" sz="1300" spc="-1">
              <a:latin typeface="Times New Roman"/>
            </a:endParaRPr>
          </a:p>
        </p:txBody>
      </p:sp>
      <p:sp>
        <p:nvSpPr>
          <p:cNvPr id="517" name="CustomShape 2"/>
          <p:cNvSpPr/>
          <p:nvPr/>
        </p:nvSpPr>
        <p:spPr>
          <a:xfrm>
            <a:off x="3902745" y="9516200"/>
            <a:ext cx="2983750" cy="4989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BF1C78D0-A7A7-488C-801D-E8D7EDEB566E}" type="slidenum">
              <a:rPr lang="fr-FR" sz="1300" spc="-1">
                <a:solidFill>
                  <a:srgbClr val="000000"/>
                </a:solidFill>
                <a:latin typeface="Arial"/>
              </a:rPr>
              <a:t>13</a:t>
            </a:fld>
            <a:endParaRPr lang="fr-FR" sz="1300" spc="-1">
              <a:latin typeface="Arial"/>
            </a:endParaRPr>
          </a:p>
        </p:txBody>
      </p:sp>
      <p:sp>
        <p:nvSpPr>
          <p:cNvPr id="518" name="CustomShape 3"/>
          <p:cNvSpPr/>
          <p:nvPr/>
        </p:nvSpPr>
        <p:spPr>
          <a:xfrm>
            <a:off x="3902745" y="9516200"/>
            <a:ext cx="2985197" cy="5005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094" tIns="49449" rIns="95094" bIns="49449" anchor="b">
            <a:noAutofit/>
          </a:bodyPr>
          <a:lstStyle/>
          <a:p>
            <a:pPr algn="r">
              <a:lnSpc>
                <a:spcPct val="100000"/>
              </a:lnSpc>
            </a:pPr>
            <a:fld id="{F9136BF3-8AC3-43BA-8A94-E564EA9685CF}" type="slidenum">
              <a:rPr lang="fr-FR" sz="1300" spc="-1">
                <a:solidFill>
                  <a:srgbClr val="000000"/>
                </a:solidFill>
                <a:latin typeface="Arial"/>
              </a:rPr>
              <a:t>13</a:t>
            </a:fld>
            <a:endParaRPr lang="fr-FR" sz="1300" spc="-1">
              <a:latin typeface="Arial"/>
            </a:endParaRPr>
          </a:p>
        </p:txBody>
      </p:sp>
      <p:sp>
        <p:nvSpPr>
          <p:cNvPr id="519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06363" y="750888"/>
            <a:ext cx="6675437" cy="3756025"/>
          </a:xfrm>
          <a:prstGeom prst="rect">
            <a:avLst/>
          </a:prstGeom>
        </p:spPr>
      </p:sp>
      <p:sp>
        <p:nvSpPr>
          <p:cNvPr id="520" name="PlaceHolder 5"/>
          <p:cNvSpPr>
            <a:spLocks noGrp="1"/>
          </p:cNvSpPr>
          <p:nvPr>
            <p:ph type="body"/>
          </p:nvPr>
        </p:nvSpPr>
        <p:spPr>
          <a:xfrm>
            <a:off x="688975" y="4758889"/>
            <a:ext cx="5509992" cy="46105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34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TextShape 1"/>
          <p:cNvSpPr txBox="1"/>
          <p:nvPr/>
        </p:nvSpPr>
        <p:spPr>
          <a:xfrm>
            <a:off x="3902745" y="9516200"/>
            <a:ext cx="2985197" cy="502119"/>
          </a:xfrm>
          <a:prstGeom prst="rect">
            <a:avLst/>
          </a:prstGeom>
          <a:noFill/>
          <a:ln>
            <a:noFill/>
          </a:ln>
        </p:spPr>
        <p:txBody>
          <a:bodyPr lIns="96616" tIns="48308" rIns="96616" bIns="48308" anchor="b">
            <a:noAutofit/>
          </a:bodyPr>
          <a:lstStyle/>
          <a:p>
            <a:pPr algn="r">
              <a:lnSpc>
                <a:spcPct val="100000"/>
              </a:lnSpc>
            </a:pPr>
            <a:fld id="{EE102BF2-9ED2-4EB4-A606-5BD65ADD4C2A}" type="slidenum">
              <a:rPr lang="fr-FR" sz="1300" spc="-1">
                <a:solidFill>
                  <a:srgbClr val="000000"/>
                </a:solidFill>
                <a:latin typeface="Arial"/>
              </a:rPr>
              <a:t>17</a:t>
            </a:fld>
            <a:endParaRPr lang="fr-FR" sz="1300" spc="-1">
              <a:latin typeface="Times New Roman"/>
            </a:endParaRPr>
          </a:p>
        </p:txBody>
      </p:sp>
      <p:sp>
        <p:nvSpPr>
          <p:cNvPr id="54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-207963" y="815975"/>
            <a:ext cx="7242176" cy="4075113"/>
          </a:xfrm>
          <a:prstGeom prst="rect">
            <a:avLst/>
          </a:prstGeom>
        </p:spPr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682465" y="5165948"/>
            <a:ext cx="5460443" cy="489063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fr-FR" sz="2100" spc="-1" dirty="0">
                <a:latin typeface="Arial"/>
              </a:rPr>
              <a:t>Pas sur dossier mais sélectif l’option création et culture design pour le bac STD2A</a:t>
            </a:r>
          </a:p>
        </p:txBody>
      </p:sp>
    </p:spTree>
    <p:extLst>
      <p:ext uri="{BB962C8B-B14F-4D97-AF65-F5344CB8AC3E}">
        <p14:creationId xmlns:p14="http://schemas.microsoft.com/office/powerpoint/2010/main" val="238923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5400" b="0" strike="noStrike" spc="-1">
                <a:solidFill>
                  <a:srgbClr val="99CB38"/>
                </a:solidFill>
                <a:latin typeface="Trebuchet MS"/>
              </a:rPr>
              <a:t>Modifiez le style du titre</a:t>
            </a:r>
            <a:endParaRPr lang="fr-FR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632E716-2987-44CF-A6F5-3409830A6632}" type="datetime">
              <a:rPr lang="fr-FR" sz="900" b="0" strike="noStrike" spc="-1">
                <a:solidFill>
                  <a:srgbClr val="8B8B8B"/>
                </a:solidFill>
                <a:latin typeface="Trebuchet MS"/>
              </a:rPr>
              <a:t>19/02/2024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3DEFB67-A45C-4478-8D69-2886728A67D1}" type="slidenum">
              <a:rPr lang="fr-FR" sz="900" b="0" strike="noStrike" spc="-1">
                <a:solidFill>
                  <a:srgbClr val="99CB38"/>
                </a:solidFill>
                <a:latin typeface="Trebuchet MS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404040"/>
                </a:solidFill>
                <a:latin typeface="Trebuchet MS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404040"/>
                </a:solidFill>
                <a:latin typeface="Trebuchet MS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99CB38"/>
                </a:solidFill>
                <a:latin typeface="Trebuchet MS"/>
              </a:rPr>
              <a:t>Modifiez le style du titre</a:t>
            </a:r>
            <a:endParaRPr lang="fr-FR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800" b="0" strike="noStrike" spc="-1">
                <a:solidFill>
                  <a:srgbClr val="404040"/>
                </a:solidFill>
                <a:latin typeface="Trebuchet MS"/>
              </a:rPr>
              <a:t>Modifiez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600" b="0" strike="noStrike" spc="-1">
                <a:solidFill>
                  <a:srgbClr val="404040"/>
                </a:solidFill>
                <a:latin typeface="Trebuchet MS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400" b="0" strike="noStrike" spc="-1">
                <a:solidFill>
                  <a:srgbClr val="404040"/>
                </a:solidFill>
                <a:latin typeface="Trebuchet MS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9CB38"/>
              </a:buClr>
              <a:buSzPct val="80000"/>
              <a:buFont typeface="Wingdings 3" charset="2"/>
              <a:buChar char="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Cinquième niveau</a:t>
            </a: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95C959B-C1B3-4BA7-A5EA-A317F216B4CD}" type="datetime">
              <a:rPr lang="fr-FR" sz="900" b="0" strike="noStrike" spc="-1">
                <a:solidFill>
                  <a:srgbClr val="8B8B8B"/>
                </a:solidFill>
                <a:latin typeface="Trebuchet MS"/>
              </a:rPr>
              <a:t>19/02/2024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BE2DA2D-2849-43C2-B84A-8886B30FE72A}" type="slidenum">
              <a:rPr lang="fr-FR" sz="900" b="0" strike="noStrike" spc="-1">
                <a:solidFill>
                  <a:srgbClr val="99CB38"/>
                </a:solidFill>
                <a:latin typeface="Trebuchet MS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16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7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8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0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1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2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3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5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6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555BEF6E-BB3E-4E70-B4D2-4F1CD53FA473}" type="datetime">
              <a:rPr lang="fr-FR" sz="900" b="0" strike="noStrike" spc="-1">
                <a:solidFill>
                  <a:srgbClr val="8B8B8B"/>
                </a:solidFill>
                <a:latin typeface="Trebuchet MS"/>
              </a:rPr>
              <a:t>19/02/2024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27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128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FD4512E-090C-472F-A981-E5417BB7D5BC}" type="slidenum">
              <a:rPr lang="fr-FR" sz="900" b="0" strike="noStrike" spc="-1">
                <a:solidFill>
                  <a:srgbClr val="99CB38"/>
                </a:solidFill>
                <a:latin typeface="Trebuchet MS"/>
              </a:rPr>
              <a:t>‹N°›</a:t>
            </a:fld>
            <a:endParaRPr lang="fr-FR" sz="900" b="0" strike="noStrike" spc="-1">
              <a:latin typeface="Times New Roman"/>
            </a:endParaRPr>
          </a:p>
        </p:txBody>
      </p:sp>
      <p:sp>
        <p:nvSpPr>
          <p:cNvPr id="129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Trebuchet MS"/>
              </a:rPr>
              <a:t>Cliquez pour éditer le format du texte-titre</a:t>
            </a:r>
          </a:p>
        </p:txBody>
      </p:sp>
      <p:sp>
        <p:nvSpPr>
          <p:cNvPr id="130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404040"/>
                </a:solidFill>
                <a:latin typeface="Trebuchet MS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404040"/>
                </a:solidFill>
                <a:latin typeface="Trebuchet MS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strike="noStrike" spc="-1">
                <a:solidFill>
                  <a:srgbClr val="404040"/>
                </a:solidFill>
                <a:latin typeface="Trebuchet MS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Trebuchet MS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384200" y="153108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99CB38"/>
                </a:solidFill>
                <a:latin typeface="Trebuchet MS"/>
              </a:rPr>
              <a:t>Réunion après la 3</a:t>
            </a:r>
            <a:r>
              <a:rPr lang="fr-FR" sz="5400" b="0" strike="noStrike" spc="-1" baseline="30000" dirty="0">
                <a:solidFill>
                  <a:srgbClr val="99CB38"/>
                </a:solidFill>
                <a:latin typeface="Trebuchet MS"/>
              </a:rPr>
              <a:t>ème</a:t>
            </a:r>
            <a:r>
              <a:rPr lang="fr-FR" sz="5400" b="0" strike="noStrike" spc="-1" dirty="0">
                <a:solidFill>
                  <a:srgbClr val="99CB38"/>
                </a:solidFill>
                <a:latin typeface="Trebuchet MS"/>
              </a:rPr>
              <a:t> </a:t>
            </a:r>
            <a:endParaRPr lang="fr-FR" sz="54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506960" y="4050720"/>
            <a:ext cx="7766640" cy="1096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fr-FR" sz="3600" b="0" strike="noStrike" spc="-1" dirty="0">
                <a:solidFill>
                  <a:srgbClr val="808080"/>
                </a:solidFill>
                <a:latin typeface="Trebuchet MS"/>
              </a:rPr>
              <a:t>Collège Andrée Chédid</a:t>
            </a:r>
            <a:endParaRPr lang="fr-FR" sz="3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808080"/>
                </a:solidFill>
                <a:latin typeface="Trebuchet MS"/>
              </a:rPr>
              <a:t>2023-2024</a:t>
            </a:r>
            <a:endParaRPr lang="fr-FR" sz="3600" b="0" strike="noStrike" spc="-1" dirty="0">
              <a:latin typeface="Arial"/>
            </a:endParaRPr>
          </a:p>
        </p:txBody>
      </p:sp>
      <p:pic>
        <p:nvPicPr>
          <p:cNvPr id="175" name="Picture 4"/>
          <p:cNvPicPr/>
          <p:nvPr/>
        </p:nvPicPr>
        <p:blipFill>
          <a:blip r:embed="rId2"/>
          <a:stretch/>
        </p:blipFill>
        <p:spPr>
          <a:xfrm>
            <a:off x="877320" y="123120"/>
            <a:ext cx="2374560" cy="215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815040" y="404640"/>
            <a:ext cx="1113768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CC99"/>
                </a:solidFill>
                <a:latin typeface="Trebuchet MS"/>
                <a:ea typeface="Microsoft YaHei"/>
              </a:rPr>
              <a:t>Quelques exemples de lycées professionnels 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CC99"/>
                </a:solidFill>
                <a:latin typeface="Trebuchet MS"/>
                <a:ea typeface="Microsoft YaHei"/>
              </a:rPr>
              <a:t>publics de proximité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0" y="1351800"/>
            <a:ext cx="11136036" cy="53574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285840" indent="-285480">
              <a:buClr>
                <a:srgbClr val="3333CC"/>
              </a:buClr>
              <a:buFont typeface="Arial"/>
              <a:buChar char="•"/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« Aimé Césaire » à Clisson (44)</a:t>
            </a:r>
          </a:p>
          <a:p>
            <a:pPr marL="360">
              <a:buClr>
                <a:srgbClr val="3333CC"/>
              </a:buClr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      </a:t>
            </a:r>
            <a:r>
              <a:rPr lang="fr-FR" spc="-1" dirty="0">
                <a:latin typeface="Times New Roman"/>
                <a:ea typeface="Microsoft YaHei"/>
              </a:rPr>
              <a:t>Bâtiment</a:t>
            </a: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  « Les </a:t>
            </a:r>
            <a:r>
              <a:rPr lang="fr-FR" sz="1800" b="0" strike="noStrike" spc="-1" dirty="0" err="1">
                <a:solidFill>
                  <a:srgbClr val="3333CC"/>
                </a:solidFill>
                <a:latin typeface="Times New Roman"/>
                <a:ea typeface="Microsoft YaHei"/>
              </a:rPr>
              <a:t>Savarières</a:t>
            </a: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 » à Saint Sébastien (44)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      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S</a:t>
            </a: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ecteur des matériaux, prothésiste dentaire, horlogerie.</a:t>
            </a: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Louis Jacques </a:t>
            </a:r>
            <a:r>
              <a:rPr lang="fr-FR" sz="1800" b="0" strike="noStrike" spc="-1" dirty="0" err="1">
                <a:solidFill>
                  <a:srgbClr val="3333CC"/>
                </a:solidFill>
                <a:latin typeface="Times New Roman"/>
                <a:ea typeface="Microsoft YaHei"/>
              </a:rPr>
              <a:t>Goussier</a:t>
            </a: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 » à Rezé (44) 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      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S</a:t>
            </a: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ecteur coiffure, esthétique, aide à la personne, électrotechnique, industrie (chaudronnerie,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usinage</a:t>
            </a: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), textile. </a:t>
            </a: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3333CC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Les Bourdonnières » à Nantes (44)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     Tertiaire, transport, logistique.</a:t>
            </a:r>
          </a:p>
          <a:p>
            <a:pPr marL="285840" indent="-285480">
              <a:buClr>
                <a:srgbClr val="3333CC"/>
              </a:buClr>
              <a:buFont typeface="Arial"/>
              <a:buChar char="•"/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Louis Armand » à Machecoul (44) 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Times New Roman"/>
                <a:ea typeface="Microsoft YaHei"/>
              </a:rPr>
              <a:t>     Maintenance automobile, Cuisine, service en restauration</a:t>
            </a:r>
            <a:endParaRPr lang="fr-FR" sz="1800" b="0" strike="noStrike" spc="-1" dirty="0">
              <a:latin typeface="Arial"/>
            </a:endParaRPr>
          </a:p>
          <a:p>
            <a:pPr marL="285840" indent="-285480">
              <a:buClr>
                <a:srgbClr val="3333CC"/>
              </a:buClr>
              <a:buFont typeface="Arial"/>
              <a:buChar char="•"/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René </a:t>
            </a:r>
            <a:r>
              <a:rPr lang="fr-FR" spc="-1" dirty="0" err="1">
                <a:solidFill>
                  <a:srgbClr val="3333CC"/>
                </a:solidFill>
                <a:latin typeface="Times New Roman"/>
                <a:ea typeface="Microsoft YaHei"/>
              </a:rPr>
              <a:t>Couzinet</a:t>
            </a: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 » à </a:t>
            </a:r>
            <a:r>
              <a:rPr lang="fr-FR" spc="-1" dirty="0" err="1">
                <a:solidFill>
                  <a:srgbClr val="3333CC"/>
                </a:solidFill>
                <a:latin typeface="Times New Roman"/>
                <a:ea typeface="Microsoft YaHei"/>
              </a:rPr>
              <a:t>Challan</a:t>
            </a: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 (85)</a:t>
            </a:r>
          </a:p>
          <a:p>
            <a:pPr marL="360">
              <a:buClr>
                <a:srgbClr val="3333CC"/>
              </a:buClr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    </a:t>
            </a:r>
            <a:r>
              <a:rPr lang="fr-FR" spc="-1" dirty="0">
                <a:latin typeface="Times New Roman"/>
                <a:ea typeface="Microsoft YaHei"/>
              </a:rPr>
              <a:t>Tertiaire, métiers de l’électricité</a:t>
            </a:r>
          </a:p>
          <a:p>
            <a:pPr marL="285840" indent="-285480">
              <a:buClr>
                <a:srgbClr val="3333CC"/>
              </a:buClr>
              <a:buFont typeface="Arial"/>
              <a:buChar char="•"/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Lycée professionnel « Edouard Branly » à la Roche sur </a:t>
            </a:r>
            <a:r>
              <a:rPr lang="fr-FR" spc="-1" dirty="0" err="1">
                <a:solidFill>
                  <a:srgbClr val="3333CC"/>
                </a:solidFill>
                <a:latin typeface="Times New Roman"/>
                <a:ea typeface="Microsoft YaHei"/>
              </a:rPr>
              <a:t>Yon</a:t>
            </a: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 (85)</a:t>
            </a:r>
          </a:p>
          <a:p>
            <a:pPr marL="360">
              <a:buClr>
                <a:srgbClr val="3333CC"/>
              </a:buClr>
            </a:pPr>
            <a:r>
              <a:rPr lang="fr-FR" spc="-1" dirty="0">
                <a:solidFill>
                  <a:srgbClr val="3333CC"/>
                </a:solidFill>
                <a:latin typeface="Times New Roman"/>
                <a:ea typeface="Microsoft YaHei"/>
              </a:rPr>
              <a:t>      </a:t>
            </a:r>
            <a:r>
              <a:rPr lang="fr-FR" spc="-1" dirty="0">
                <a:latin typeface="Times New Roman"/>
                <a:ea typeface="Microsoft YaHei"/>
              </a:rPr>
              <a:t>Tertiaire,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icrosoft YaHei"/>
              </a:rPr>
              <a:t>Cuisine, service en restauration</a:t>
            </a:r>
            <a:endParaRPr lang="fr-FR" spc="-1" dirty="0"/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0000"/>
                </a:solidFill>
                <a:latin typeface="Times New Roman"/>
                <a:ea typeface="Microsoft YaHei"/>
              </a:rPr>
              <a:t>	</a:t>
            </a:r>
            <a:r>
              <a:rPr lang="fr-FR" spc="-1" dirty="0">
                <a:solidFill>
                  <a:srgbClr val="FF0000"/>
                </a:solidFill>
                <a:latin typeface="Times New Roman"/>
                <a:ea typeface="Microsoft YaHei"/>
              </a:rPr>
              <a:t> Attention!:  </a:t>
            </a:r>
            <a:r>
              <a:rPr lang="fr-FR" sz="1800" b="0" strike="noStrike" spc="-1" dirty="0">
                <a:solidFill>
                  <a:srgbClr val="FF0000"/>
                </a:solidFill>
                <a:latin typeface="Times New Roman"/>
                <a:ea typeface="Microsoft YaHei"/>
              </a:rPr>
              <a:t>Il n’y a pas de lycée de secteur pour la Voie Professionnelle ; donc aucune place n’est garantie.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FF0000"/>
                </a:solidFill>
                <a:latin typeface="Times New Roman"/>
                <a:ea typeface="Microsoft YaHei"/>
              </a:rPr>
              <a:t>	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FF0000"/>
                </a:solidFill>
                <a:latin typeface="Times New Roman"/>
                <a:ea typeface="Microsoft YaHei"/>
              </a:rPr>
              <a:t>	les questions de la mobilité et de l’internat » peuvent se poser.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280" name="Picture 2"/>
          <p:cNvPicPr/>
          <p:nvPr/>
        </p:nvPicPr>
        <p:blipFill>
          <a:blip r:embed="rId3"/>
          <a:stretch/>
        </p:blipFill>
        <p:spPr>
          <a:xfrm>
            <a:off x="282777" y="5568287"/>
            <a:ext cx="532263" cy="8190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8784000" y="3284640"/>
            <a:ext cx="24516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Line 2"/>
          <p:cNvSpPr/>
          <p:nvPr/>
        </p:nvSpPr>
        <p:spPr>
          <a:xfrm>
            <a:off x="0" y="836280"/>
            <a:ext cx="12191760" cy="1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"/>
          <p:cNvSpPr/>
          <p:nvPr/>
        </p:nvSpPr>
        <p:spPr>
          <a:xfrm>
            <a:off x="1007640" y="141120"/>
            <a:ext cx="9744840" cy="13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lang="fr-FR" sz="3200" b="1" strike="noStrike" spc="-1" dirty="0">
                <a:solidFill>
                  <a:schemeClr val="accent4">
                    <a:lumMod val="75000"/>
                  </a:schemeClr>
                </a:solidFill>
                <a:latin typeface="Trebuchet MS"/>
                <a:ea typeface="Lucida Sans Unicode"/>
              </a:rPr>
              <a:t>Conseils pour l’orientation </a:t>
            </a:r>
            <a:endParaRPr lang="fr-FR" sz="3200" b="0" strike="noStrike" spc="-1" dirty="0">
              <a:solidFill>
                <a:schemeClr val="accent4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01"/>
              </a:spcBef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284" name="CustomShape 4"/>
          <p:cNvSpPr/>
          <p:nvPr/>
        </p:nvSpPr>
        <p:spPr>
          <a:xfrm>
            <a:off x="573840" y="1867777"/>
            <a:ext cx="11617920" cy="2341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marL="457200" indent="-4554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457200" indent="-455400">
              <a:lnSpc>
                <a:spcPct val="100000"/>
              </a:lnSpc>
              <a:buClr>
                <a:srgbClr val="FF6600"/>
              </a:buClr>
              <a:buFont typeface="Arial"/>
              <a:buChar char="-"/>
            </a:pPr>
            <a:r>
              <a:rPr lang="fr-FR" sz="3200" b="0" strike="noStrike" spc="-1" dirty="0">
                <a:solidFill>
                  <a:schemeClr val="accent6">
                    <a:lumMod val="75000"/>
                  </a:schemeClr>
                </a:solidFill>
                <a:latin typeface="Arial Italic"/>
                <a:ea typeface="Lucida Sans Unicode"/>
              </a:rPr>
              <a:t>Mini stages en lycées pros : janvier- avril</a:t>
            </a:r>
            <a:endParaRPr lang="fr-FR" sz="3200" b="0" strike="noStrike" spc="-1" dirty="0">
              <a:solidFill>
                <a:schemeClr val="accent6">
                  <a:lumMod val="75000"/>
                </a:schemeClr>
              </a:solidFill>
              <a:latin typeface="Arial Italic"/>
            </a:endParaRPr>
          </a:p>
          <a:p>
            <a:pPr marL="457200" indent="-455400">
              <a:lnSpc>
                <a:spcPct val="100000"/>
              </a:lnSpc>
              <a:buClr>
                <a:srgbClr val="FF6600"/>
              </a:buClr>
              <a:buFont typeface="Arial"/>
              <a:buChar char="-"/>
            </a:pPr>
            <a:r>
              <a:rPr lang="fr-FR" sz="3200" b="0" strike="noStrike" spc="-1" dirty="0">
                <a:solidFill>
                  <a:schemeClr val="accent6">
                    <a:lumMod val="75000"/>
                  </a:schemeClr>
                </a:solidFill>
                <a:latin typeface="Arial Italic"/>
                <a:ea typeface="Lucida Sans Unicode"/>
              </a:rPr>
              <a:t>Journées portes ouvertes : janvier- mai</a:t>
            </a:r>
            <a:endParaRPr lang="fr-FR" sz="3200" b="0" strike="noStrike" spc="-1" dirty="0">
              <a:solidFill>
                <a:schemeClr val="accent6">
                  <a:lumMod val="75000"/>
                </a:schemeClr>
              </a:solidFill>
              <a:latin typeface="Arial Italic"/>
            </a:endParaRPr>
          </a:p>
          <a:p>
            <a:pPr marL="457200" indent="-455400">
              <a:lnSpc>
                <a:spcPct val="100000"/>
              </a:lnSpc>
            </a:pPr>
            <a:endParaRPr lang="fr-FR" sz="3200" b="0" strike="noStrike" spc="-1" dirty="0">
              <a:solidFill>
                <a:schemeClr val="accent6">
                  <a:lumMod val="75000"/>
                </a:schemeClr>
              </a:solidFill>
              <a:latin typeface="Arial Italic"/>
            </a:endParaRPr>
          </a:p>
          <a:p>
            <a:pPr marL="457200" indent="-455400">
              <a:lnSpc>
                <a:spcPct val="100000"/>
              </a:lnSpc>
              <a:buClr>
                <a:srgbClr val="FF6600"/>
              </a:buClr>
              <a:buFont typeface="Arial"/>
              <a:buChar char="-"/>
            </a:pPr>
            <a:r>
              <a:rPr lang="fr-FR" sz="3200" b="0" strike="noStrike" spc="-1" dirty="0">
                <a:solidFill>
                  <a:schemeClr val="accent6">
                    <a:lumMod val="75000"/>
                  </a:schemeClr>
                </a:solidFill>
                <a:latin typeface="Arial Italic"/>
                <a:ea typeface="Lucida Sans Unicode"/>
              </a:rPr>
              <a:t> Attention aux modalités de l’apprentissage</a:t>
            </a:r>
            <a:endParaRPr lang="fr-FR" sz="3200" b="0" strike="noStrike" spc="-1" dirty="0">
              <a:solidFill>
                <a:schemeClr val="accent6">
                  <a:lumMod val="75000"/>
                </a:schemeClr>
              </a:solidFill>
              <a:latin typeface="Arial Italic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719640" y="189000"/>
            <a:ext cx="1147212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F1A60F"/>
                </a:solidFill>
                <a:latin typeface="Tahoma"/>
                <a:ea typeface="Lucida Sans Unicode"/>
              </a:rPr>
              <a:t> Les critères pour l’affectation</a:t>
            </a:r>
            <a:r>
              <a:rPr lang="fr-FR" sz="4400" b="1" strike="noStrike" spc="-1">
                <a:solidFill>
                  <a:srgbClr val="FF9933"/>
                </a:solidFill>
                <a:latin typeface="Tahoma"/>
                <a:ea typeface="Lucida Sans Unicode"/>
              </a:rPr>
              <a:t> 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840240" y="1889280"/>
            <a:ext cx="11194444" cy="47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30120" indent="-329760">
              <a:lnSpc>
                <a:spcPct val="100000"/>
              </a:lnSpc>
              <a:spcBef>
                <a:spcPts val="799"/>
              </a:spcBef>
              <a:buClr>
                <a:srgbClr val="FFFFCC"/>
              </a:buClr>
              <a:buFont typeface="Wingdings" charset="2"/>
              <a:buChar char=""/>
            </a:pPr>
            <a:r>
              <a:rPr lang="fr-FR" sz="3200" b="0" strike="noStrike" spc="-1" dirty="0">
                <a:solidFill>
                  <a:srgbClr val="000000"/>
                </a:solidFill>
                <a:latin typeface="Tahoma"/>
                <a:ea typeface="Lucida Sans Unicode"/>
              </a:rPr>
              <a:t>CAP et BAC PRO</a:t>
            </a: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fr-FR" sz="32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r>
              <a:rPr lang="fr-FR" sz="2400" b="0" strike="noStrike" spc="-1" dirty="0">
                <a:solidFill>
                  <a:srgbClr val="FFC000"/>
                </a:solidFill>
                <a:latin typeface="Tahoma"/>
                <a:ea typeface="Lucida Sans Unicode"/>
              </a:rPr>
              <a:t>	</a:t>
            </a:r>
            <a:r>
              <a:rPr lang="fr-FR" sz="2400" b="0" strike="noStrike" spc="-1" dirty="0">
                <a:solidFill>
                  <a:srgbClr val="00CC66"/>
                </a:solidFill>
                <a:latin typeface="Tahoma"/>
                <a:ea typeface="Lucida Sans Unicode"/>
              </a:rPr>
              <a:t>● Résultats scolaires</a:t>
            </a:r>
            <a:endParaRPr lang="fr-FR" sz="24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r>
              <a:rPr lang="fr-FR" sz="2400" b="0" strike="noStrike" spc="-1" dirty="0">
                <a:solidFill>
                  <a:srgbClr val="F5640B"/>
                </a:solidFill>
                <a:latin typeface="Tahoma"/>
                <a:ea typeface="Lucida Sans Unicode"/>
              </a:rPr>
              <a:t>	</a:t>
            </a:r>
            <a:r>
              <a:rPr lang="fr-FR" sz="2400" b="0" strike="noStrike" spc="-1" dirty="0">
                <a:solidFill>
                  <a:srgbClr val="00CC66"/>
                </a:solidFill>
                <a:latin typeface="Tahoma"/>
                <a:ea typeface="Lucida Sans Unicode"/>
              </a:rPr>
              <a:t>● Avis du chef d’établissement (motivation)</a:t>
            </a:r>
            <a:endParaRPr lang="fr-FR" sz="24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r>
              <a:rPr lang="fr-FR" sz="1800" b="0" strike="noStrike" spc="-1" dirty="0">
                <a:solidFill>
                  <a:srgbClr val="FFC000"/>
                </a:solidFill>
                <a:latin typeface="Tahoma"/>
                <a:ea typeface="Lucida Sans Unicode"/>
              </a:rPr>
              <a:t>			</a:t>
            </a:r>
            <a:r>
              <a:rPr lang="fr-FR" sz="1800" b="0" strike="noStrike" spc="-1" dirty="0">
                <a:solidFill>
                  <a:srgbClr val="B2B2B2"/>
                </a:solidFill>
                <a:latin typeface="Tahoma"/>
                <a:ea typeface="Lucida Sans Unicode"/>
              </a:rPr>
              <a:t>Démarches de découvertes des formations et des métiers ,</a:t>
            </a:r>
            <a:endParaRPr lang="fr-FR" sz="1800" b="0" strike="noStrike" spc="-1" dirty="0">
              <a:latin typeface="Arial"/>
            </a:endParaRPr>
          </a:p>
          <a:p>
            <a:pPr marL="810180" indent="-342900">
              <a:lnSpc>
                <a:spcPct val="100000"/>
              </a:lnSpc>
              <a:spcBef>
                <a:spcPts val="601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800" b="0" strike="noStrike" spc="-1" dirty="0">
                <a:solidFill>
                  <a:srgbClr val="B2B2B2"/>
                </a:solidFill>
                <a:latin typeface="Tahoma"/>
                <a:ea typeface="Lucida Sans Unicode"/>
              </a:rPr>
              <a:t>			mini-stages, portes ouvertes</a:t>
            </a:r>
          </a:p>
          <a:p>
            <a:pPr marL="467280">
              <a:lnSpc>
                <a:spcPct val="100000"/>
              </a:lnSpc>
              <a:spcBef>
                <a:spcPts val="601"/>
              </a:spcBef>
              <a:spcAft>
                <a:spcPts val="600"/>
              </a:spcAft>
            </a:pPr>
            <a:r>
              <a:rPr lang="fr-FR" sz="2400" spc="-1" dirty="0">
                <a:solidFill>
                  <a:srgbClr val="00CC66"/>
                </a:solidFill>
                <a:latin typeface="Tahoma"/>
                <a:ea typeface="Lucida Sans Unicode"/>
              </a:rPr>
              <a:t>   ● </a:t>
            </a:r>
            <a:r>
              <a:rPr lang="fr-FR" sz="2400" spc="-1" dirty="0">
                <a:solidFill>
                  <a:srgbClr val="00B050"/>
                </a:solidFill>
                <a:latin typeface="Tahoma"/>
              </a:rPr>
              <a:t>du Taux de Pression </a:t>
            </a:r>
            <a:r>
              <a:rPr lang="fr-FR" sz="2400" spc="-1" dirty="0">
                <a:latin typeface="Tahoma"/>
              </a:rPr>
              <a:t>: le nombre de places proposées par rapport au nombre de demandes. </a:t>
            </a:r>
          </a:p>
          <a:p>
            <a:pPr marL="467280">
              <a:lnSpc>
                <a:spcPct val="100000"/>
              </a:lnSpc>
              <a:spcBef>
                <a:spcPts val="601"/>
              </a:spcBef>
            </a:pPr>
            <a:endParaRPr lang="fr-FR" spc="-1" dirty="0">
              <a:solidFill>
                <a:srgbClr val="000000"/>
              </a:solidFill>
              <a:latin typeface="Tahoma"/>
            </a:endParaRPr>
          </a:p>
          <a:p>
            <a:pPr marL="467280">
              <a:lnSpc>
                <a:spcPct val="100000"/>
              </a:lnSpc>
              <a:spcBef>
                <a:spcPts val="601"/>
              </a:spcBef>
            </a:pPr>
            <a:r>
              <a:rPr lang="fr-FR" spc="-1" dirty="0">
                <a:solidFill>
                  <a:srgbClr val="000000"/>
                </a:solidFill>
                <a:latin typeface="Tahoma"/>
              </a:rPr>
              <a:t>Il vaut mieux accepter parfois de partir un peu plus loin pour être certain d’avoir une place dans la formation souhaitée – ou d’élargir le choix de formation</a:t>
            </a: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marL="914400" indent="-218880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  <a:p>
            <a:pPr marL="739800" indent="-272520">
              <a:lnSpc>
                <a:spcPct val="100000"/>
              </a:lnSpc>
              <a:spcBef>
                <a:spcPts val="601"/>
              </a:spcBef>
            </a:pP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1"/>
          <p:cNvPicPr/>
          <p:nvPr/>
        </p:nvPicPr>
        <p:blipFill>
          <a:blip r:embed="rId3"/>
          <a:stretch/>
        </p:blipFill>
        <p:spPr>
          <a:xfrm>
            <a:off x="152388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4708440" y="4410000"/>
            <a:ext cx="7488000" cy="489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2999"/>
              </a:spcBef>
            </a:pPr>
            <a:r>
              <a:rPr lang="fr-FR" sz="6000" b="1" strike="noStrike" spc="-1">
                <a:solidFill>
                  <a:srgbClr val="FF9900"/>
                </a:solidFill>
                <a:latin typeface="Arial Rounded MT Bold"/>
                <a:ea typeface="Lucida Sans Unicode"/>
              </a:rPr>
              <a:t>La classe</a:t>
            </a: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</a:pPr>
            <a:r>
              <a:rPr lang="fr-FR" sz="6000" b="1" strike="noStrike" spc="-1">
                <a:solidFill>
                  <a:srgbClr val="FF9900"/>
                </a:solidFill>
                <a:latin typeface="Arial Rounded MT Bold"/>
                <a:ea typeface="Lucida Sans Unicode"/>
              </a:rPr>
              <a:t> de 2de GT</a:t>
            </a: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</a:pP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999"/>
              </a:spcBef>
            </a:pP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3071813" y="0"/>
            <a:ext cx="72390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4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4087812" y="471489"/>
            <a:ext cx="60499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3200" b="1" dirty="0">
                <a:solidFill>
                  <a:srgbClr val="6600FF"/>
                </a:solidFill>
              </a:rPr>
              <a:t>2nde GT</a:t>
            </a:r>
            <a:endParaRPr lang="fr-FR" altLang="fr-FR" sz="2000" b="1" dirty="0">
              <a:solidFill>
                <a:srgbClr val="66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5096" y="2043660"/>
            <a:ext cx="4611071" cy="15430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dirty="0"/>
              <a:t>Français</a:t>
            </a:r>
            <a:r>
              <a:rPr lang="fr-FR" sz="1600" dirty="0"/>
              <a:t> (4h)</a:t>
            </a:r>
          </a:p>
          <a:p>
            <a:pPr>
              <a:defRPr/>
            </a:pPr>
            <a:r>
              <a:rPr lang="fr-FR" sz="1600" b="1" dirty="0"/>
              <a:t>Histoire-géographie (3h)</a:t>
            </a:r>
          </a:p>
          <a:p>
            <a:pPr>
              <a:defRPr/>
            </a:pPr>
            <a:r>
              <a:rPr lang="fr-FR" sz="1600" b="1" dirty="0"/>
              <a:t>LVA et LVB (5h30)</a:t>
            </a:r>
          </a:p>
          <a:p>
            <a:pPr>
              <a:defRPr/>
            </a:pPr>
            <a:r>
              <a:rPr lang="fr-FR" sz="1600" b="1" dirty="0">
                <a:solidFill>
                  <a:srgbClr val="7030A0"/>
                </a:solidFill>
              </a:rPr>
              <a:t>Sciences économiques et sociales (1h30)</a:t>
            </a:r>
          </a:p>
          <a:p>
            <a:pPr>
              <a:defRPr/>
            </a:pPr>
            <a:r>
              <a:rPr lang="fr-FR" sz="1600" b="1" dirty="0"/>
              <a:t>Mathématiques (4h)</a:t>
            </a:r>
          </a:p>
          <a:p>
            <a:pPr>
              <a:defRPr/>
            </a:pPr>
            <a:endParaRPr lang="fr-FR" sz="1400" dirty="0"/>
          </a:p>
        </p:txBody>
      </p:sp>
      <p:sp>
        <p:nvSpPr>
          <p:cNvPr id="15366" name="ZoneTexte 3"/>
          <p:cNvSpPr txBox="1">
            <a:spLocks noChangeArrowheads="1"/>
          </p:cNvSpPr>
          <p:nvPr/>
        </p:nvSpPr>
        <p:spPr bwMode="auto">
          <a:xfrm>
            <a:off x="2405856" y="1377468"/>
            <a:ext cx="4706937" cy="461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2400" b="1" dirty="0">
                <a:solidFill>
                  <a:srgbClr val="00B050"/>
                </a:solidFill>
              </a:rPr>
              <a:t>Enseignements</a:t>
            </a:r>
            <a:r>
              <a:rPr lang="fr-FR" altLang="fr-FR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altLang="fr-FR" sz="2400" b="1" dirty="0">
                <a:solidFill>
                  <a:srgbClr val="00B050"/>
                </a:solidFill>
              </a:rPr>
              <a:t>communs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507155" y="3861827"/>
            <a:ext cx="8147050" cy="8318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600" u="sng" dirty="0"/>
              <a:t>Accompagnements personnalisé</a:t>
            </a:r>
            <a:r>
              <a:rPr lang="fr-FR" sz="1600" dirty="0"/>
              <a:t> : </a:t>
            </a:r>
          </a:p>
          <a:p>
            <a:pPr>
              <a:defRPr/>
            </a:pPr>
            <a:r>
              <a:rPr lang="fr-FR" sz="1600" dirty="0"/>
              <a:t>Accompagnement à l’orientation</a:t>
            </a:r>
          </a:p>
          <a:p>
            <a:pPr>
              <a:defRPr/>
            </a:pPr>
            <a:r>
              <a:rPr lang="fr-FR" sz="1600" dirty="0"/>
              <a:t>Heures de vie de </a:t>
            </a:r>
            <a:r>
              <a:rPr lang="fr-FR" sz="1600" dirty="0" err="1"/>
              <a:t>classec</a:t>
            </a:r>
            <a:r>
              <a:rPr lang="fr-FR" sz="1600" dirty="0"/>
              <a:t> xv</a:t>
            </a:r>
          </a:p>
        </p:txBody>
      </p:sp>
      <p:sp>
        <p:nvSpPr>
          <p:cNvPr id="11273" name="ZoneTexte 1"/>
          <p:cNvSpPr txBox="1">
            <a:spLocks noChangeArrowheads="1"/>
          </p:cNvSpPr>
          <p:nvPr/>
        </p:nvSpPr>
        <p:spPr bwMode="auto">
          <a:xfrm>
            <a:off x="5666546" y="1993902"/>
            <a:ext cx="511518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Physique-chimie (3h)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Sciences de la vie et de la terre (1h30)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Education physique et sportive (2h)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/>
              <a:t>Enseignement  moral et civique (0h30)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rgbClr val="7030A0"/>
                </a:solidFill>
              </a:rPr>
              <a:t>Sciences numériques et technologie (1h30)</a:t>
            </a:r>
          </a:p>
        </p:txBody>
      </p:sp>
      <p:pic>
        <p:nvPicPr>
          <p:cNvPr id="10" name="Picture 7"/>
          <p:cNvPicPr/>
          <p:nvPr/>
        </p:nvPicPr>
        <p:blipFill>
          <a:blip r:embed="rId2"/>
          <a:stretch/>
        </p:blipFill>
        <p:spPr>
          <a:xfrm>
            <a:off x="190016" y="117476"/>
            <a:ext cx="1317139" cy="1876426"/>
          </a:xfrm>
          <a:prstGeom prst="rect">
            <a:avLst/>
          </a:prstGeom>
          <a:ln>
            <a:noFill/>
          </a:ln>
        </p:spPr>
      </p:pic>
      <p:sp>
        <p:nvSpPr>
          <p:cNvPr id="2" name="Organigramme : Alternative 1"/>
          <p:cNvSpPr/>
          <p:nvPr/>
        </p:nvSpPr>
        <p:spPr>
          <a:xfrm>
            <a:off x="2405856" y="5322627"/>
            <a:ext cx="6159780" cy="82795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chemeClr val="accent3">
                    <a:lumMod val="75000"/>
                  </a:schemeClr>
                </a:solidFill>
              </a:rPr>
              <a:t>Enseignements optionnels (2 maximum)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altLang="fr-FR" dirty="0">
                <a:solidFill>
                  <a:schemeClr val="accent3">
                    <a:lumMod val="75000"/>
                  </a:schemeClr>
                </a:solidFill>
              </a:rPr>
              <a:t>- 1 en enseignement général 3h (parmi 6)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dirty="0">
                <a:solidFill>
                  <a:schemeClr val="accent3">
                    <a:lumMod val="75000"/>
                  </a:schemeClr>
                </a:solidFill>
              </a:rPr>
              <a:t> - 1 en enseignement technologique 1h30 (parmi 11)</a:t>
            </a:r>
          </a:p>
        </p:txBody>
      </p:sp>
    </p:spTree>
    <p:extLst>
      <p:ext uri="{BB962C8B-B14F-4D97-AF65-F5344CB8AC3E}">
        <p14:creationId xmlns:p14="http://schemas.microsoft.com/office/powerpoint/2010/main" val="32742617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Line 9"/>
          <p:cNvSpPr/>
          <p:nvPr/>
        </p:nvSpPr>
        <p:spPr>
          <a:xfrm>
            <a:off x="2589120" y="1274760"/>
            <a:ext cx="8621640" cy="46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4000" y="446632"/>
            <a:ext cx="11734800" cy="956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Au cours de l’année de seconde, chaque élève réfléchit à la suite de son parcours vers la voie technologique ou la voie générale.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84194" y="2107567"/>
            <a:ext cx="3355620" cy="391340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>
            <a:noAutofit/>
          </a:bodyPr>
          <a:lstStyle/>
          <a:p>
            <a:r>
              <a:rPr lang="fr-FR" b="1" dirty="0"/>
              <a:t>Enseignements communs 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Français/philosophie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Langues vivantes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Enseignement scientifique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Histoire-géographie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EMC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ea typeface="Verdana" panose="020B0604030504040204" pitchFamily="34" charset="0"/>
                <a:cs typeface="Verdana" panose="020B0604030504040204" pitchFamily="34" charset="0"/>
              </a:rPr>
              <a:t>EPS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i="1" dirty="0">
                <a:ea typeface="Verdana" panose="020B0604030504040204" pitchFamily="34" charset="0"/>
                <a:cs typeface="Verdana" panose="020B0604030504040204" pitchFamily="34" charset="0"/>
              </a:rPr>
              <a:t>(+ maths – facultatif)</a:t>
            </a:r>
          </a:p>
          <a:p>
            <a:endParaRPr lang="fr-FR" dirty="0"/>
          </a:p>
          <a:p>
            <a:r>
              <a:rPr lang="fr-FR" dirty="0"/>
              <a:t>+ choix de </a:t>
            </a:r>
            <a:r>
              <a:rPr lang="fr-FR" b="1" dirty="0"/>
              <a:t>3 spécialités </a:t>
            </a:r>
            <a:r>
              <a:rPr lang="fr-FR" dirty="0"/>
              <a:t>en 1</a:t>
            </a:r>
            <a:r>
              <a:rPr lang="fr-FR" baseline="30000" dirty="0"/>
              <a:t>er</a:t>
            </a:r>
          </a:p>
          <a:p>
            <a:r>
              <a:rPr lang="fr-FR" dirty="0"/>
              <a:t>puis </a:t>
            </a:r>
            <a:r>
              <a:rPr lang="fr-FR" b="1" dirty="0"/>
              <a:t>2 spécialités </a:t>
            </a:r>
            <a:r>
              <a:rPr lang="fr-FR" dirty="0"/>
              <a:t>en </a:t>
            </a:r>
            <a:r>
              <a:rPr lang="fr-FR" dirty="0" err="1"/>
              <a:t>Term</a:t>
            </a:r>
            <a:r>
              <a:rPr lang="fr-FR" dirty="0"/>
              <a:t>. 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571420" y="2107567"/>
            <a:ext cx="2893750" cy="363506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Les différentes filières: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STI2D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STAV</a:t>
            </a:r>
          </a:p>
          <a:p>
            <a:endParaRPr lang="fr-FR" dirty="0"/>
          </a:p>
          <a:p>
            <a:r>
              <a:rPr lang="fr-FR" dirty="0"/>
              <a:t>3 cas particuliers: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STD2A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S2TMD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4140472" y="2174303"/>
            <a:ext cx="3924887" cy="4131977"/>
            <a:chOff x="609480" y="1597528"/>
            <a:chExt cx="3924887" cy="4131977"/>
          </a:xfrm>
        </p:grpSpPr>
        <p:grpSp>
          <p:nvGrpSpPr>
            <p:cNvPr id="33" name="Groupe 32"/>
            <p:cNvGrpSpPr/>
            <p:nvPr/>
          </p:nvGrpSpPr>
          <p:grpSpPr>
            <a:xfrm>
              <a:off x="609480" y="2144906"/>
              <a:ext cx="3924887" cy="3584599"/>
              <a:chOff x="3711600" y="2645640"/>
              <a:chExt cx="4156435" cy="3964730"/>
            </a:xfrm>
          </p:grpSpPr>
          <p:sp>
            <p:nvSpPr>
              <p:cNvPr id="39" name="CustomShape 1"/>
              <p:cNvSpPr/>
              <p:nvPr/>
            </p:nvSpPr>
            <p:spPr>
              <a:xfrm>
                <a:off x="3711600" y="4928897"/>
                <a:ext cx="4000320" cy="652543"/>
              </a:xfrm>
              <a:prstGeom prst="roundRect">
                <a:avLst>
                  <a:gd name="adj" fmla="val 16667"/>
                </a:avLst>
              </a:prstGeom>
              <a:solidFill>
                <a:srgbClr val="660033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sz="20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  </a:t>
                </a:r>
                <a:r>
                  <a:rPr lang="fr-FR" sz="2000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2nde</a:t>
                </a:r>
                <a:r>
                  <a:rPr lang="fr-FR" sz="20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 GT  </a:t>
                </a:r>
                <a:endParaRPr lang="fr-FR" sz="2000" b="0" strike="noStrike" spc="-1" dirty="0">
                  <a:latin typeface="+mj-lt"/>
                </a:endParaRPr>
              </a:p>
            </p:txBody>
          </p:sp>
          <p:sp>
            <p:nvSpPr>
              <p:cNvPr id="40" name="CustomShape 4"/>
              <p:cNvSpPr/>
              <p:nvPr/>
            </p:nvSpPr>
            <p:spPr>
              <a:xfrm>
                <a:off x="3777643" y="3560760"/>
                <a:ext cx="1626840" cy="791640"/>
              </a:xfrm>
              <a:prstGeom prst="roundRect">
                <a:avLst>
                  <a:gd name="adj" fmla="val 16667"/>
                </a:avLst>
              </a:prstGeom>
              <a:solidFill>
                <a:srgbClr val="FC9204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ea typeface="Lucida Sans Unicode"/>
                  </a:rPr>
                  <a:t>1</a:t>
                </a:r>
                <a:r>
                  <a:rPr lang="fr-FR" sz="1600" spc="-1" baseline="30000" dirty="0">
                    <a:solidFill>
                      <a:srgbClr val="FFFFFF"/>
                    </a:solidFill>
                    <a:ea typeface="Lucida Sans Unicode"/>
                  </a:rPr>
                  <a:t>ere</a:t>
                </a:r>
                <a:r>
                  <a:rPr lang="fr-FR" sz="1600" b="0" strike="noStrike" spc="-1" dirty="0">
                    <a:solidFill>
                      <a:srgbClr val="FFFFFF"/>
                    </a:solidFill>
                    <a:ea typeface="Lucida Sans Unicode"/>
                  </a:rPr>
                  <a:t>  GENERALE</a:t>
                </a:r>
                <a:endParaRPr lang="fr-FR" sz="1600" b="0" strike="noStrike" spc="-1" dirty="0"/>
              </a:p>
            </p:txBody>
          </p:sp>
          <p:sp>
            <p:nvSpPr>
              <p:cNvPr id="41" name="CustomShape 5"/>
              <p:cNvSpPr/>
              <p:nvPr/>
            </p:nvSpPr>
            <p:spPr>
              <a:xfrm>
                <a:off x="5759503" y="3588538"/>
                <a:ext cx="1917360" cy="767102"/>
              </a:xfrm>
              <a:prstGeom prst="roundRect">
                <a:avLst>
                  <a:gd name="adj" fmla="val 16667"/>
                </a:avLst>
              </a:prstGeom>
              <a:solidFill>
                <a:srgbClr val="9F096D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1</a:t>
                </a:r>
                <a:r>
                  <a:rPr lang="fr-FR" sz="1600" b="0" strike="noStrike" spc="-1" baseline="30000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ere</a:t>
                </a: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  TECHNO</a:t>
                </a:r>
                <a:endParaRPr lang="fr-FR" sz="1600" b="0" strike="noStrike" spc="-1" dirty="0">
                  <a:latin typeface="+mj-lt"/>
                </a:endParaRPr>
              </a:p>
            </p:txBody>
          </p:sp>
          <p:sp>
            <p:nvSpPr>
              <p:cNvPr id="42" name="CustomShape 6"/>
              <p:cNvSpPr/>
              <p:nvPr/>
            </p:nvSpPr>
            <p:spPr>
              <a:xfrm>
                <a:off x="3794689" y="2645640"/>
                <a:ext cx="1626840" cy="791640"/>
              </a:xfrm>
              <a:prstGeom prst="roundRect">
                <a:avLst>
                  <a:gd name="adj" fmla="val 16667"/>
                </a:avLst>
              </a:prstGeom>
              <a:solidFill>
                <a:srgbClr val="FC9204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TERMINALE</a:t>
                </a:r>
                <a:endParaRPr lang="fr-FR" sz="1600" b="0" strike="noStrike" spc="-1" dirty="0">
                  <a:latin typeface="+mj-lt"/>
                </a:endParaRPr>
              </a:p>
              <a:p>
                <a:pPr algn="ctr">
                  <a:lnSpc>
                    <a:spcPct val="105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GENERALE</a:t>
                </a:r>
                <a:endParaRPr lang="fr-FR" sz="1600" b="0" strike="noStrike" spc="-1" dirty="0">
                  <a:latin typeface="+mj-lt"/>
                </a:endParaRPr>
              </a:p>
            </p:txBody>
          </p:sp>
          <p:sp>
            <p:nvSpPr>
              <p:cNvPr id="43" name="CustomShape 7"/>
              <p:cNvSpPr/>
              <p:nvPr/>
            </p:nvSpPr>
            <p:spPr>
              <a:xfrm>
                <a:off x="5773571" y="2672862"/>
                <a:ext cx="1917360" cy="722297"/>
              </a:xfrm>
              <a:prstGeom prst="roundRect">
                <a:avLst>
                  <a:gd name="adj" fmla="val 16667"/>
                </a:avLst>
              </a:prstGeom>
              <a:solidFill>
                <a:srgbClr val="9F096D"/>
              </a:solidFill>
              <a:ln w="7632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TERMINALE</a:t>
                </a:r>
                <a:endParaRPr lang="fr-FR" sz="1600" b="0" strike="noStrike" spc="-1" dirty="0">
                  <a:latin typeface="+mj-lt"/>
                </a:endParaRPr>
              </a:p>
              <a:p>
                <a:pPr algn="ctr">
                  <a:lnSpc>
                    <a:spcPct val="105000"/>
                  </a:lnSpc>
                </a:pPr>
                <a:r>
                  <a:rPr lang="fr-FR" sz="1600" b="0" strike="noStrike" spc="-1" dirty="0">
                    <a:solidFill>
                      <a:srgbClr val="FFFFFF"/>
                    </a:solidFill>
                    <a:latin typeface="+mj-lt"/>
                    <a:ea typeface="Lucida Sans Unicode"/>
                  </a:rPr>
                  <a:t>TECHNO</a:t>
                </a:r>
                <a:endParaRPr lang="fr-FR" sz="1600" b="0" strike="noStrike" spc="-1" dirty="0">
                  <a:latin typeface="+mj-lt"/>
                </a:endParaRPr>
              </a:p>
            </p:txBody>
          </p:sp>
          <p:sp>
            <p:nvSpPr>
              <p:cNvPr id="44" name="CustomShape 18"/>
              <p:cNvSpPr/>
              <p:nvPr/>
            </p:nvSpPr>
            <p:spPr>
              <a:xfrm>
                <a:off x="3741175" y="6095490"/>
                <a:ext cx="4126860" cy="514880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57240">
                <a:noFill/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2000" spc="-1" dirty="0">
                    <a:solidFill>
                      <a:srgbClr val="FFFFFF"/>
                    </a:solidFill>
                    <a:latin typeface="+mj-lt"/>
                  </a:rPr>
                  <a:t>3ème</a:t>
                </a:r>
                <a:endParaRPr lang="fr-FR" sz="2000" strike="noStrike" spc="-1" dirty="0">
                  <a:latin typeface="+mj-lt"/>
                </a:endParaRPr>
              </a:p>
            </p:txBody>
          </p:sp>
        </p:grpSp>
        <p:sp>
          <p:nvSpPr>
            <p:cNvPr id="34" name="Flèche droite 33"/>
            <p:cNvSpPr/>
            <p:nvPr/>
          </p:nvSpPr>
          <p:spPr>
            <a:xfrm rot="16200000">
              <a:off x="2326140" y="4874255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Flèche droite 34"/>
            <p:cNvSpPr/>
            <p:nvPr/>
          </p:nvSpPr>
          <p:spPr>
            <a:xfrm rot="16200000">
              <a:off x="1228860" y="3791045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Flèche droite 35"/>
            <p:cNvSpPr/>
            <p:nvPr/>
          </p:nvSpPr>
          <p:spPr>
            <a:xfrm rot="16200000">
              <a:off x="3254613" y="3791045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CustomShape 5"/>
            <p:cNvSpPr/>
            <p:nvPr/>
          </p:nvSpPr>
          <p:spPr>
            <a:xfrm>
              <a:off x="884136" y="1597528"/>
              <a:ext cx="1139761" cy="5144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Microsoft YaHei"/>
                </a:rPr>
                <a:t>BAC</a:t>
              </a:r>
              <a:endParaRPr lang="fr-FR" sz="1400" b="0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Microsoft YaHei"/>
                </a:rPr>
                <a:t>GENERAL</a:t>
              </a:r>
              <a:endParaRPr lang="fr-FR" sz="1400" b="0" strike="noStrike" spc="-1" dirty="0"/>
            </a:p>
          </p:txBody>
        </p:sp>
        <p:sp>
          <p:nvSpPr>
            <p:cNvPr id="38" name="CustomShape 6"/>
            <p:cNvSpPr/>
            <p:nvPr/>
          </p:nvSpPr>
          <p:spPr>
            <a:xfrm>
              <a:off x="2618609" y="1603001"/>
              <a:ext cx="1750920" cy="5144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Microsoft YaHei"/>
                </a:rPr>
                <a:t>BAC</a:t>
              </a:r>
              <a:endParaRPr lang="fr-FR" sz="1400" b="0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Microsoft YaHei"/>
                </a:rPr>
                <a:t>TECHNOLOGIQUE</a:t>
              </a:r>
              <a:endParaRPr lang="fr-FR" sz="1400" b="0" strike="noStrike" spc="-1" dirty="0"/>
            </a:p>
          </p:txBody>
        </p:sp>
      </p:grpSp>
    </p:spTree>
    <p:extLst>
      <p:ext uri="{BB962C8B-B14F-4D97-AF65-F5344CB8AC3E}">
        <p14:creationId xmlns:p14="http://schemas.microsoft.com/office/powerpoint/2010/main" val="64762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416100" y="201010"/>
            <a:ext cx="8610120" cy="11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fr-FR" sz="3600" b="0" strike="noStrike" spc="-1">
                <a:solidFill>
                  <a:srgbClr val="99CB38"/>
                </a:solidFill>
                <a:latin typeface="Calibri"/>
              </a:rPr>
              <a:t>Réussir</a:t>
            </a:r>
            <a:r>
              <a:rPr lang="fr-FR" sz="3600" b="0" strike="noStrike" spc="-1">
                <a:solidFill>
                  <a:srgbClr val="000000"/>
                </a:solidFill>
                <a:latin typeface="Calibri"/>
              </a:rPr>
              <a:t> la classe de 2nde générale et technologique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2036580" y="1473120"/>
            <a:ext cx="9559800" cy="44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fr-FR" sz="2800" b="0" strike="noStrike" spc="-1" dirty="0">
                <a:solidFill>
                  <a:srgbClr val="FF0000"/>
                </a:solidFill>
                <a:latin typeface="Trebuchet MS"/>
              </a:rPr>
              <a:t> Travailler régulièrement, </a:t>
            </a:r>
            <a:r>
              <a:rPr lang="fr-FR" sz="2800" b="0" strike="noStrike" spc="-1" dirty="0">
                <a:solidFill>
                  <a:srgbClr val="455F51"/>
                </a:solidFill>
                <a:latin typeface="Trebuchet MS"/>
              </a:rPr>
              <a:t>chaque soir</a:t>
            </a:r>
            <a:endParaRPr lang="fr-FR" sz="28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1"/>
              </a:spcBef>
              <a:buClr>
                <a:srgbClr val="33CC33"/>
              </a:buClr>
              <a:buSzPct val="115000"/>
              <a:buFont typeface="Wingdings" charset="2"/>
              <a:buChar char=""/>
            </a:pPr>
            <a:r>
              <a:rPr lang="fr-FR" sz="2400" b="0" strike="noStrike" spc="-1" dirty="0">
                <a:solidFill>
                  <a:srgbClr val="455F51"/>
                </a:solidFill>
                <a:latin typeface="Arial"/>
              </a:rPr>
              <a:t>Reprendre les cours de la journée</a:t>
            </a:r>
            <a:endParaRPr lang="fr-FR" sz="24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1"/>
              </a:spcBef>
              <a:buClr>
                <a:srgbClr val="33CC33"/>
              </a:buClr>
              <a:buSzPct val="115000"/>
              <a:buFont typeface="Wingdings" charset="2"/>
              <a:buChar char=""/>
            </a:pPr>
            <a:r>
              <a:rPr lang="fr-FR" sz="2400" b="0" strike="noStrike" spc="-1" dirty="0">
                <a:solidFill>
                  <a:srgbClr val="455F51"/>
                </a:solidFill>
                <a:latin typeface="Arial"/>
              </a:rPr>
              <a:t>Apprendre les leçons </a:t>
            </a:r>
            <a:endParaRPr lang="fr-FR" sz="2400" b="0" strike="noStrike" spc="-1" dirty="0"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1"/>
              </a:spcBef>
              <a:buClr>
                <a:srgbClr val="33CC33"/>
              </a:buClr>
              <a:buSzPct val="115000"/>
              <a:buFont typeface="Wingdings" charset="2"/>
              <a:buChar char=""/>
            </a:pPr>
            <a:r>
              <a:rPr lang="fr-FR" sz="2400" b="0" strike="noStrike" spc="-1" dirty="0">
                <a:solidFill>
                  <a:srgbClr val="455F51"/>
                </a:solidFill>
                <a:latin typeface="Arial"/>
              </a:rPr>
              <a:t>Faire les devoirs et les exercices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2800" b="0" strike="noStrike" spc="-1" dirty="0">
                <a:solidFill>
                  <a:srgbClr val="FF0000"/>
                </a:solidFill>
                <a:latin typeface="Trebuchet MS"/>
              </a:rPr>
              <a:t>			Adopter des méthodes rigoureuses</a:t>
            </a:r>
            <a:endParaRPr lang="fr-FR" sz="2800" b="0" strike="noStrike" spc="-1" dirty="0">
              <a:latin typeface="Arial"/>
            </a:endParaRPr>
          </a:p>
          <a:p>
            <a:pPr marL="3200400" lvl="7" indent="-216000">
              <a:lnSpc>
                <a:spcPct val="100000"/>
              </a:lnSpc>
              <a:spcBef>
                <a:spcPts val="601"/>
              </a:spcBef>
              <a:buClr>
                <a:srgbClr val="33CC33"/>
              </a:buClr>
              <a:buSzPct val="115000"/>
              <a:buFont typeface="Wingdings" charset="2"/>
              <a:buChar char=""/>
            </a:pPr>
            <a:r>
              <a:rPr lang="fr-FR" sz="2400" b="0" strike="noStrike" spc="-1" dirty="0">
                <a:solidFill>
                  <a:srgbClr val="455F51"/>
                </a:solidFill>
                <a:latin typeface="Tahoma"/>
              </a:rPr>
              <a:t> Prendre des notes efficacement</a:t>
            </a:r>
            <a:endParaRPr lang="fr-FR" sz="2400" b="0" strike="noStrike" spc="-1" dirty="0">
              <a:latin typeface="Arial"/>
            </a:endParaRPr>
          </a:p>
          <a:p>
            <a:pPr marL="3200400" lvl="7" indent="-216000">
              <a:lnSpc>
                <a:spcPct val="100000"/>
              </a:lnSpc>
              <a:spcBef>
                <a:spcPts val="601"/>
              </a:spcBef>
              <a:buClr>
                <a:srgbClr val="33CC33"/>
              </a:buClr>
              <a:buSzPct val="115000"/>
              <a:buFont typeface="Wingdings" charset="2"/>
              <a:buChar char=""/>
            </a:pPr>
            <a:r>
              <a:rPr lang="fr-FR" sz="2400" b="0" strike="noStrike" spc="-1" dirty="0">
                <a:solidFill>
                  <a:srgbClr val="455F51"/>
                </a:solidFill>
                <a:latin typeface="Tahoma"/>
              </a:rPr>
              <a:t> Classer ses notes, ses documents</a:t>
            </a:r>
            <a:endParaRPr lang="fr-FR" sz="2400" b="0" strike="noStrike" spc="-1" dirty="0">
              <a:latin typeface="Arial"/>
            </a:endParaRPr>
          </a:p>
          <a:p>
            <a:pPr marL="3200400" lvl="7" indent="-216000">
              <a:lnSpc>
                <a:spcPct val="100000"/>
              </a:lnSpc>
              <a:spcBef>
                <a:spcPts val="601"/>
              </a:spcBef>
              <a:buClr>
                <a:srgbClr val="33CC33"/>
              </a:buClr>
              <a:buSzPct val="115000"/>
              <a:buFont typeface="Wingdings" charset="2"/>
              <a:buChar char=""/>
            </a:pPr>
            <a:r>
              <a:rPr lang="fr-FR" sz="2400" b="0" strike="noStrike" spc="-1" dirty="0">
                <a:solidFill>
                  <a:srgbClr val="455F51"/>
                </a:solidFill>
                <a:latin typeface="Tahoma"/>
              </a:rPr>
              <a:t> Organiser son travail personnel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FR" sz="2800" b="0" strike="noStrike" spc="-1" dirty="0">
                <a:solidFill>
                  <a:srgbClr val="FF0000"/>
                </a:solidFill>
                <a:latin typeface="Trebuchet MS"/>
              </a:rPr>
              <a:t>												               Lire et se documenter …</a:t>
            </a:r>
            <a:endParaRPr lang="fr-FR" sz="2800" b="0" strike="noStrike" spc="-1" dirty="0">
              <a:latin typeface="Arial"/>
            </a:endParaRPr>
          </a:p>
          <a:p>
            <a:pPr marL="743040" indent="-285480">
              <a:lnSpc>
                <a:spcPct val="100000"/>
              </a:lnSpc>
              <a:spcBef>
                <a:spcPts val="601"/>
              </a:spcBef>
            </a:pP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fr-FR" sz="2800" b="0" strike="noStrike" spc="-1" dirty="0">
              <a:latin typeface="Arial"/>
            </a:endParaRPr>
          </a:p>
        </p:txBody>
      </p:sp>
      <p:sp>
        <p:nvSpPr>
          <p:cNvPr id="360" name="Line 3"/>
          <p:cNvSpPr/>
          <p:nvPr/>
        </p:nvSpPr>
        <p:spPr>
          <a:xfrm>
            <a:off x="2901600" y="1473120"/>
            <a:ext cx="75884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1" name="Image 1"/>
          <p:cNvPicPr/>
          <p:nvPr/>
        </p:nvPicPr>
        <p:blipFill>
          <a:blip r:embed="rId2"/>
          <a:stretch/>
        </p:blipFill>
        <p:spPr>
          <a:xfrm>
            <a:off x="67320" y="151920"/>
            <a:ext cx="1370880" cy="1607040"/>
          </a:xfrm>
          <a:prstGeom prst="rect">
            <a:avLst/>
          </a:prstGeom>
          <a:ln>
            <a:noFill/>
          </a:ln>
        </p:spPr>
      </p:pic>
      <p:pic>
        <p:nvPicPr>
          <p:cNvPr id="362" name="Image 4"/>
          <p:cNvPicPr/>
          <p:nvPr/>
        </p:nvPicPr>
        <p:blipFill>
          <a:blip r:embed="rId3"/>
          <a:stretch/>
        </p:blipFill>
        <p:spPr>
          <a:xfrm>
            <a:off x="279120" y="4030100"/>
            <a:ext cx="3991320" cy="2494440"/>
          </a:xfrm>
          <a:prstGeom prst="rect">
            <a:avLst/>
          </a:prstGeom>
          <a:ln>
            <a:noFill/>
          </a:ln>
        </p:spPr>
      </p:pic>
      <p:pic>
        <p:nvPicPr>
          <p:cNvPr id="363" name="Picture 2"/>
          <p:cNvPicPr/>
          <p:nvPr/>
        </p:nvPicPr>
        <p:blipFill>
          <a:blip r:embed="rId4"/>
          <a:stretch/>
        </p:blipFill>
        <p:spPr>
          <a:xfrm>
            <a:off x="8341920" y="1758960"/>
            <a:ext cx="2679120" cy="178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2895480" y="33336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1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3800" b="0" strike="noStrike" spc="-1">
                <a:solidFill>
                  <a:srgbClr val="FC9204"/>
                </a:solidFill>
                <a:latin typeface="Trebuchet MS"/>
              </a:rPr>
              <a:t>Vigilance</a:t>
            </a:r>
            <a:r>
              <a:t/>
            </a:r>
            <a:br/>
            <a:r>
              <a:rPr lang="fr-FR" sz="3800" b="0" strike="noStrike" spc="-1">
                <a:solidFill>
                  <a:srgbClr val="FC9204"/>
                </a:solidFill>
                <a:latin typeface="Trebuchet MS"/>
              </a:rPr>
              <a:t> Formations à recrutement spécifique, se renseigner : </a:t>
            </a:r>
            <a:r>
              <a:t/>
            </a:r>
            <a:br/>
            <a:endParaRPr lang="fr-FR" sz="3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2" name="TextShape 2"/>
          <p:cNvSpPr txBox="1"/>
          <p:nvPr/>
        </p:nvSpPr>
        <p:spPr>
          <a:xfrm>
            <a:off x="2267683" y="1150183"/>
            <a:ext cx="7772040" cy="553721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Arial"/>
              <a:buChar char="-"/>
            </a:pPr>
            <a:r>
              <a:rPr lang="fr-FR" sz="2400" b="0" strike="noStrike" spc="-1" dirty="0">
                <a:solidFill>
                  <a:srgbClr val="FF0000"/>
                </a:solidFill>
                <a:latin typeface="Trebuchet MS"/>
              </a:rPr>
              <a:t>Sur les modalités de recrutement </a:t>
            </a:r>
            <a:endParaRPr lang="fr-FR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Arial"/>
              <a:buChar char="-"/>
            </a:pPr>
            <a:r>
              <a:rPr lang="fr-FR" sz="2400" b="0" strike="noStrike" spc="-1" dirty="0">
                <a:solidFill>
                  <a:srgbClr val="FF0000"/>
                </a:solidFill>
                <a:latin typeface="Trebuchet MS"/>
              </a:rPr>
              <a:t>Sur les dates limites de retour des dossiers</a:t>
            </a:r>
            <a:endParaRPr lang="fr-FR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Arial"/>
              <a:buChar char="-"/>
            </a:pPr>
            <a:r>
              <a:rPr lang="fr-FR" sz="2400" b="0" strike="noStrike" spc="-1" dirty="0">
                <a:solidFill>
                  <a:srgbClr val="FF0000"/>
                </a:solidFill>
                <a:latin typeface="Trebuchet MS"/>
              </a:rPr>
              <a:t>Sur les particularités (convocation épreuves écrites/orales…)</a:t>
            </a:r>
            <a:endParaRPr lang="fr-FR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lang="fr-FR" sz="24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ABIBACH (allemand)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BACHIBAC (espagnol)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ESABAC (italien)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Secondes internationales (anglais, américain)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smtClean="0">
                <a:solidFill>
                  <a:srgbClr val="404040"/>
                </a:solidFill>
                <a:latin typeface="Trebuchet MS"/>
              </a:rPr>
              <a:t>CAP </a:t>
            </a: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et BAC PRO aéronautique 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spc="-1" dirty="0">
                <a:solidFill>
                  <a:srgbClr val="404040"/>
                </a:solidFill>
                <a:latin typeface="Trebuchet MS"/>
              </a:rPr>
              <a:t>Bac pro métiers de la sécurité</a:t>
            </a:r>
            <a:endParaRPr lang="fr-FR" sz="2000" b="0" strike="noStrike" spc="-1" dirty="0">
              <a:solidFill>
                <a:srgbClr val="404040"/>
              </a:solidFill>
              <a:latin typeface="Trebuchet MS"/>
            </a:endParaRPr>
          </a:p>
          <a:p>
            <a:pPr marL="341280" indent="-340920">
              <a:lnSpc>
                <a:spcPct val="90000"/>
              </a:lnSpc>
              <a:spcBef>
                <a:spcPts val="601"/>
              </a:spcBef>
              <a:buClr>
                <a:srgbClr val="B2B2B2"/>
              </a:buClr>
              <a:buSzPct val="90000"/>
              <a:buFont typeface="Wingdings" charset="2"/>
              <a:buChar char=""/>
            </a:pPr>
            <a:r>
              <a:rPr lang="fr-FR" sz="2000" b="0" strike="noStrike" spc="-1" dirty="0">
                <a:solidFill>
                  <a:srgbClr val="404040"/>
                </a:solidFill>
                <a:latin typeface="Trebuchet MS"/>
              </a:rPr>
              <a:t>BAC PRO agricole conduite et gestion d’une entreprise hippique </a:t>
            </a:r>
          </a:p>
          <a:p>
            <a:pPr marL="341280" indent="-340920">
              <a:lnSpc>
                <a:spcPct val="90000"/>
              </a:lnSpc>
              <a:spcBef>
                <a:spcPts val="601"/>
              </a:spcBef>
            </a:pPr>
            <a:endParaRPr lang="fr-FR" sz="20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80" y="236603"/>
            <a:ext cx="10972440" cy="1218795"/>
          </a:xfrm>
        </p:spPr>
        <p:txBody>
          <a:bodyPr/>
          <a:lstStyle/>
          <a:p>
            <a:r>
              <a:rPr lang="fr-FR" dirty="0"/>
              <a:t>Lycée de secteur uniquement pour la seconde générale et technologique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87105" y="1555845"/>
            <a:ext cx="7765576" cy="3416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Lycée Aimé Césaire – Clisson </a:t>
            </a:r>
            <a:r>
              <a:rPr lang="fr-FR" dirty="0"/>
              <a:t>pour les communes </a:t>
            </a:r>
            <a:r>
              <a:rPr lang="fr-FR" dirty="0">
                <a:solidFill>
                  <a:srgbClr val="002060"/>
                </a:solidFill>
              </a:rPr>
              <a:t>d’Aigrefeuille sur Maine, Gétigné, La planche, Remouillé, Vieillevigne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Lycée Jean Perrin – Rezé</a:t>
            </a:r>
            <a:r>
              <a:rPr lang="fr-FR" dirty="0"/>
              <a:t> pour les communes du </a:t>
            </a:r>
            <a:r>
              <a:rPr lang="fr-FR" dirty="0">
                <a:solidFill>
                  <a:srgbClr val="002060"/>
                </a:solidFill>
              </a:rPr>
              <a:t>Bignon, Montbert,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Lycée les Bourdonnières - Nantes </a:t>
            </a:r>
            <a:r>
              <a:rPr lang="fr-FR" dirty="0"/>
              <a:t>pour la commune de </a:t>
            </a:r>
            <a:r>
              <a:rPr lang="fr-FR" dirty="0">
                <a:solidFill>
                  <a:srgbClr val="002060"/>
                </a:solidFill>
              </a:rPr>
              <a:t>Geneston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Lycée léonard de Vinci  - Montaigu possible également </a:t>
            </a:r>
            <a:r>
              <a:rPr lang="fr-FR" dirty="0"/>
              <a:t>pour la commune de </a:t>
            </a:r>
            <a:r>
              <a:rPr lang="fr-FR" dirty="0">
                <a:solidFill>
                  <a:srgbClr val="002060"/>
                </a:solidFill>
              </a:rPr>
              <a:t>La Planche, Vieillevigne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29051" y="5820349"/>
            <a:ext cx="5486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Autre Lycée                  demande de dérogation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603009" y="5991367"/>
            <a:ext cx="846161" cy="13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09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11724" y="998730"/>
            <a:ext cx="53465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fr-FR" sz="1350" dirty="0">
              <a:solidFill>
                <a:prstClr val="black"/>
              </a:solidFill>
              <a:latin typeface="Arial"/>
              <a:ea typeface="DejaVu San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150" y="-36156"/>
            <a:ext cx="1524850" cy="1034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3510" y="997127"/>
            <a:ext cx="11288489" cy="657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« Aimé Césaire » à Clisson (44) </a:t>
            </a:r>
            <a:r>
              <a:rPr lang="fr-FR" sz="1500" spc="-1" dirty="0">
                <a:solidFill>
                  <a:srgbClr val="4EB3CF">
                    <a:lumMod val="50000"/>
                  </a:srgbClr>
                </a:solidFill>
                <a:latin typeface="Times New Roman"/>
                <a:ea typeface="Microsoft YaHei"/>
              </a:rPr>
              <a:t>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vendredi 16 février de 18h à 20h et</a:t>
            </a:r>
          </a:p>
          <a:p>
            <a:pPr marL="270" defTabSz="685800">
              <a:buClr>
                <a:srgbClr val="3333CC"/>
              </a:buClr>
            </a:pP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				             le samedi 17 février de 9h à 12h30</a:t>
            </a:r>
          </a:p>
          <a:p>
            <a:pPr marL="270" defTabSz="685800">
              <a:buClr>
                <a:srgbClr val="3333CC"/>
              </a:buClr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professionnel  « Les </a:t>
            </a:r>
            <a:r>
              <a:rPr lang="fr-FR" sz="1500" spc="-1" dirty="0" err="1">
                <a:solidFill>
                  <a:prstClr val="black"/>
                </a:solidFill>
                <a:latin typeface="Times New Roman"/>
                <a:ea typeface="Microsoft YaHei"/>
              </a:rPr>
              <a:t>Savarières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 » à Saint Sébastien (44) : 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vendredi 26 janvier de 17h à 20h et le samedi 27 janvier de 9h à 12h</a:t>
            </a:r>
          </a:p>
          <a:p>
            <a:pPr marL="270" defTabSz="685800">
              <a:buClr>
                <a:srgbClr val="3333CC"/>
              </a:buClr>
            </a:pP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							        le Samedi 23 mars de 9h à 12h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050" spc="-1" dirty="0">
              <a:solidFill>
                <a:srgbClr val="FF0000"/>
              </a:solidFill>
              <a:latin typeface="Arial"/>
              <a:ea typeface="DejaVu Sans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« Jean Perrin » à Rezé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vendredi 16 février  de 17H30 à 19h30 et  </a:t>
            </a:r>
          </a:p>
          <a:p>
            <a:pPr marL="2286270" lvl="5" defTabSz="685800">
              <a:buClr>
                <a:srgbClr val="3333CC"/>
              </a:buClr>
            </a:pP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	le samedi 17 février de 9h 12h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05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 Lycée professionnel « Louis Jacques </a:t>
            </a:r>
            <a:r>
              <a:rPr lang="fr-FR" sz="1500" spc="-1" dirty="0" err="1">
                <a:solidFill>
                  <a:prstClr val="black"/>
                </a:solidFill>
                <a:latin typeface="Times New Roman"/>
                <a:ea typeface="Microsoft YaHei"/>
              </a:rPr>
              <a:t>Goussier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 » à Rezé (44)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: le vendredi 15 mars de 17H30 à 										                  19h30 et  e samedi 16 mars 9h 12h</a:t>
            </a:r>
            <a:endParaRPr lang="fr-FR" sz="105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« Les Bourdonnières » à Nantes (44)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: le </a:t>
            </a:r>
            <a:r>
              <a:rPr lang="pt-B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samedi 10 février de 9h à 13h</a:t>
            </a:r>
          </a:p>
          <a:p>
            <a:pPr marL="270" defTabSz="685800">
              <a:buClr>
                <a:srgbClr val="3333CC"/>
              </a:buClr>
            </a:pPr>
            <a:endParaRPr lang="fr-FR" sz="1500" spc="-1" dirty="0">
              <a:solidFill>
                <a:prstClr val="black"/>
              </a:solidFill>
              <a:latin typeface="Arial"/>
              <a:ea typeface="DejaVu Sans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professionnel « Louis Armand » à Machecoul (44)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vendredi 16 février de 17h30 à 20h et 						            			                           le </a:t>
            </a:r>
            <a:r>
              <a:rPr lang="pt-B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samedi 17 février de 9h à 12h 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léonard de Vinci à Montaigu (85)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samedi 10 février de 9h à 16h30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3333CC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professionnel « René Couzinet » à Challans (85)</a:t>
            </a:r>
            <a:r>
              <a:rPr lang="fr-FR" sz="1500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Microsoft YaHei"/>
              </a:rPr>
              <a:t> 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samedi 16 mars  de 9h à 12h30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latin typeface="Times New Roman"/>
                <a:ea typeface="Microsoft YaHei"/>
              </a:rPr>
              <a:t>Lycée « Jean Monnet » Les herbiers (85) </a:t>
            </a:r>
            <a:r>
              <a:rPr lang="fr-FR" sz="1500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Microsoft YaHei"/>
              </a:rPr>
              <a:t>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 vendredi 09 février de 17h à 20h et</a:t>
            </a:r>
          </a:p>
          <a:p>
            <a:pPr marL="2743470" lvl="6" defTabSz="685800">
              <a:buClr>
                <a:srgbClr val="3333CC"/>
              </a:buClr>
            </a:pP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                le samedi 10 février de  9h à 12h30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Lycée professionnel « Edouard Branly » à la Roche sur </a:t>
            </a:r>
            <a:r>
              <a:rPr lang="fr-FR" sz="1500" spc="-1" dirty="0" err="1">
                <a:solidFill>
                  <a:prstClr val="black"/>
                </a:solidFill>
                <a:latin typeface="Times New Roman"/>
                <a:ea typeface="Microsoft YaHei"/>
              </a:rPr>
              <a:t>Yon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 (85)</a:t>
            </a:r>
            <a:r>
              <a:rPr lang="fr-FR" sz="1500" spc="-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Microsoft YaHei"/>
              </a:rPr>
              <a:t> </a:t>
            </a:r>
            <a:r>
              <a:rPr lang="fr-FR" sz="1500" spc="-1" dirty="0">
                <a:solidFill>
                  <a:prstClr val="black"/>
                </a:solidFill>
                <a:latin typeface="Times New Roman"/>
                <a:ea typeface="Microsoft YaHei"/>
              </a:rPr>
              <a:t> : </a:t>
            </a: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le samedi 27  janvier  de 9h à 13h </a:t>
            </a:r>
          </a:p>
          <a:p>
            <a:pPr marL="270" defTabSz="685800">
              <a:buClr>
                <a:srgbClr val="3333CC"/>
              </a:buClr>
            </a:pPr>
            <a:r>
              <a:rPr lang="fr-FR" sz="1500" spc="-1" dirty="0">
                <a:solidFill>
                  <a:srgbClr val="FF0000"/>
                </a:solidFill>
                <a:latin typeface="Times New Roman"/>
                <a:ea typeface="Microsoft YaHei"/>
              </a:rPr>
              <a:t>							           le samedi 23 mars de 9h à 13h</a:t>
            </a: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14380" indent="-214110" defTabSz="685800">
              <a:buClr>
                <a:srgbClr val="3333CC"/>
              </a:buClr>
              <a:buFont typeface="Arial"/>
              <a:buChar char="•"/>
            </a:pPr>
            <a:endParaRPr lang="fr-FR" sz="1500" spc="-1" dirty="0">
              <a:solidFill>
                <a:srgbClr val="FF0000"/>
              </a:solidFill>
              <a:latin typeface="Times New Roman"/>
              <a:ea typeface="Microsoft YaHei"/>
            </a:endParaRPr>
          </a:p>
          <a:p>
            <a:pPr marL="270" defTabSz="685800">
              <a:buClr>
                <a:srgbClr val="3333CC"/>
              </a:buClr>
            </a:pPr>
            <a:r>
              <a:rPr lang="fr-FR" sz="1050" spc="-1" dirty="0">
                <a:solidFill>
                  <a:srgbClr val="FF0000"/>
                </a:solidFill>
                <a:latin typeface="Times New Roman"/>
                <a:ea typeface="Microsoft YaHei"/>
              </a:rPr>
              <a:t>      </a:t>
            </a:r>
            <a:endParaRPr lang="fr-FR" sz="1050" spc="-1" dirty="0">
              <a:solidFill>
                <a:srgbClr val="FF0000"/>
              </a:solidFill>
              <a:latin typeface="Arial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4333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77160" y="609480"/>
            <a:ext cx="10524240" cy="5666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6000"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fr-FR" sz="2700" b="0" strike="noStrike" spc="-1" dirty="0">
                <a:solidFill>
                  <a:srgbClr val="31521B"/>
                </a:solidFill>
                <a:latin typeface="Trebuchet MS"/>
              </a:rPr>
              <a:t>Mme THÉBAUDEAU Bénédicte</a:t>
            </a:r>
            <a:r>
              <a:rPr dirty="0"/>
              <a:t/>
            </a:r>
            <a:br>
              <a:rPr dirty="0"/>
            </a:br>
            <a:r>
              <a:rPr lang="fr-FR" sz="2700" b="0" strike="noStrike" spc="-1" dirty="0">
                <a:solidFill>
                  <a:srgbClr val="31521B"/>
                </a:solidFill>
                <a:latin typeface="Trebuchet MS"/>
              </a:rPr>
              <a:t>Psychologue de l’Education Nationale conseil en orientation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2700" b="1" u="sng" strike="noStrike" spc="-1" dirty="0">
                <a:solidFill>
                  <a:srgbClr val="99CB38"/>
                </a:solidFill>
                <a:uFillTx/>
                <a:latin typeface="Trebuchet MS"/>
              </a:rPr>
              <a:t>Présence au collège : </a:t>
            </a:r>
            <a:endParaRPr lang="fr-FR" dirty="0"/>
          </a:p>
          <a:p>
            <a:pPr algn="ctr">
              <a:lnSpc>
                <a:spcPct val="100000"/>
              </a:lnSpc>
            </a:pPr>
            <a:r>
              <a:rPr lang="fr-FR" sz="2700" b="0" strike="noStrike" spc="-1" dirty="0">
                <a:solidFill>
                  <a:srgbClr val="99CB38"/>
                </a:solidFill>
                <a:latin typeface="Trebuchet MS"/>
              </a:rPr>
              <a:t>      </a:t>
            </a:r>
          </a:p>
          <a:p>
            <a:pPr algn="ctr">
              <a:lnSpc>
                <a:spcPct val="100000"/>
              </a:lnSpc>
            </a:pPr>
            <a:r>
              <a:rPr lang="fr-FR" sz="2700" b="0" strike="noStrike" spc="-1" dirty="0">
                <a:solidFill>
                  <a:srgbClr val="99CB38"/>
                </a:solidFill>
                <a:latin typeface="Trebuchet MS"/>
              </a:rPr>
              <a:t>lundi 9h – 16h30 (sur RDV)</a:t>
            </a:r>
            <a:r>
              <a:rPr dirty="0"/>
              <a:t/>
            </a:r>
            <a:br>
              <a:rPr dirty="0"/>
            </a:br>
            <a:endParaRPr lang="fr-FR" dirty="0"/>
          </a:p>
          <a:p>
            <a:pPr algn="ctr">
              <a:lnSpc>
                <a:spcPct val="100000"/>
              </a:lnSpc>
            </a:pPr>
            <a:r>
              <a:rPr lang="fr-FR" sz="2700" b="1" u="sng" strike="noStrike" spc="-1" dirty="0">
                <a:solidFill>
                  <a:srgbClr val="99CB38"/>
                </a:solidFill>
                <a:uFillTx/>
                <a:latin typeface="Trebuchet MS"/>
              </a:rPr>
              <a:t>Au CIO de Rezé :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dirty="0"/>
              <a:t> </a:t>
            </a:r>
            <a:r>
              <a:rPr lang="fr-FR" sz="2700" b="0" strike="noStrike" spc="-1" dirty="0">
                <a:solidFill>
                  <a:srgbClr val="99CB38"/>
                </a:solidFill>
                <a:latin typeface="Trebuchet MS"/>
              </a:rPr>
              <a:t>jeudi après-midi </a:t>
            </a:r>
          </a:p>
          <a:p>
            <a:pPr algn="ctr">
              <a:lnSpc>
                <a:spcPct val="100000"/>
              </a:lnSpc>
            </a:pPr>
            <a:r>
              <a:rPr lang="fr-FR" sz="2700" b="0" strike="noStrike" spc="-1" dirty="0">
                <a:solidFill>
                  <a:srgbClr val="99CB38"/>
                </a:solidFill>
                <a:latin typeface="Trebuchet MS"/>
              </a:rPr>
              <a:t>et soir (les semaines paires) sur RDV</a:t>
            </a:r>
            <a:r>
              <a:rPr dirty="0"/>
              <a:t/>
            </a:r>
            <a:br>
              <a:rPr dirty="0"/>
            </a:br>
            <a:endParaRPr lang="fr-FR" sz="27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392760" y="1953360"/>
            <a:ext cx="1965240" cy="2064240"/>
          </a:xfrm>
          <a:prstGeom prst="rect">
            <a:avLst/>
          </a:prstGeom>
          <a:ln>
            <a:noFill/>
          </a:ln>
        </p:spPr>
      </p:pic>
      <p:pic>
        <p:nvPicPr>
          <p:cNvPr id="178" name="Picture 4"/>
          <p:cNvPicPr/>
          <p:nvPr/>
        </p:nvPicPr>
        <p:blipFill>
          <a:blip r:embed="rId3"/>
          <a:stretch/>
        </p:blipFill>
        <p:spPr>
          <a:xfrm>
            <a:off x="8661400" y="1953360"/>
            <a:ext cx="3209900" cy="232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83632" y="1886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55091" y="2272246"/>
            <a:ext cx="9567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CC"/>
              </a:buClr>
            </a:pPr>
            <a:r>
              <a:rPr lang="fr-FR" sz="7200" spc="-1" dirty="0">
                <a:solidFill>
                  <a:srgbClr val="00B050"/>
                </a:solidFill>
                <a:latin typeface="Trebuchet MS"/>
              </a:rPr>
              <a:t>LES PROCEDURES</a:t>
            </a:r>
          </a:p>
        </p:txBody>
      </p:sp>
    </p:spTree>
    <p:extLst>
      <p:ext uri="{BB962C8B-B14F-4D97-AF65-F5344CB8AC3E}">
        <p14:creationId xmlns:p14="http://schemas.microsoft.com/office/powerpoint/2010/main" val="222059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04B532-41BD-4CB3-9932-940E0DA0AA38}"/>
              </a:ext>
            </a:extLst>
          </p:cNvPr>
          <p:cNvSpPr/>
          <p:nvPr/>
        </p:nvSpPr>
        <p:spPr>
          <a:xfrm>
            <a:off x="272716" y="439069"/>
            <a:ext cx="5823284" cy="6093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70AE47"/>
                </a:solidFill>
                <a:latin typeface="Calibri" panose="020F0502020204030204" pitchFamily="34" charset="0"/>
              </a:rPr>
              <a:t>1</a:t>
            </a:r>
            <a:r>
              <a:rPr lang="fr-FR" sz="2400" dirty="0">
                <a:solidFill>
                  <a:srgbClr val="70AE47"/>
                </a:solidFill>
                <a:latin typeface="Calibri" panose="020F0502020204030204" pitchFamily="34" charset="0"/>
              </a:rPr>
              <a:t>ère </a:t>
            </a:r>
            <a:r>
              <a:rPr lang="fr-FR" sz="3600" dirty="0">
                <a:solidFill>
                  <a:srgbClr val="70AE47"/>
                </a:solidFill>
                <a:latin typeface="Calibri" panose="020F0502020204030204" pitchFamily="34" charset="0"/>
              </a:rPr>
              <a:t>étape: l’orientation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 à la forme d’enseignement que vous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souhaitez poursuivre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L'élève fait un choix parmi les voies d'orientation, et formule un ou des vœux d’orientation 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voie professionnelle        La voie générale et technologique    (2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PRO ou CAP)                                       (2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GT)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Le conseil de classe se prononce sur les vœux des familles et donne un avis provisoire au 2</a:t>
            </a:r>
            <a:r>
              <a:rPr lang="fr-FR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trimestre puis un avis définitif au 3</a:t>
            </a:r>
            <a:r>
              <a:rPr lang="fr-FR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trimestre : favorable ou défavorable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B3205C5-AB1E-482C-A60B-2D9FD1BDB15D}"/>
              </a:ext>
            </a:extLst>
          </p:cNvPr>
          <p:cNvSpPr txBox="1"/>
          <p:nvPr/>
        </p:nvSpPr>
        <p:spPr>
          <a:xfrm>
            <a:off x="6320591" y="439069"/>
            <a:ext cx="5823284" cy="60324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4472C5"/>
                </a:solidFill>
                <a:latin typeface="Calibri" panose="020F0502020204030204" pitchFamily="34" charset="0"/>
              </a:rPr>
              <a:t>2</a:t>
            </a:r>
            <a:r>
              <a:rPr lang="fr-FR" sz="2400" baseline="30000" dirty="0">
                <a:solidFill>
                  <a:srgbClr val="4472C5"/>
                </a:solidFill>
                <a:latin typeface="Calibri" panose="020F0502020204030204" pitchFamily="34" charset="0"/>
              </a:rPr>
              <a:t>ème</a:t>
            </a:r>
            <a:r>
              <a:rPr lang="fr-FR" sz="2400" dirty="0">
                <a:solidFill>
                  <a:srgbClr val="4472C5"/>
                </a:solidFill>
                <a:latin typeface="Calibri" panose="020F0502020204030204" pitchFamily="34" charset="0"/>
              </a:rPr>
              <a:t>  </a:t>
            </a:r>
            <a:r>
              <a:rPr lang="fr-FR" sz="3600" dirty="0">
                <a:solidFill>
                  <a:srgbClr val="4472C5"/>
                </a:solidFill>
                <a:latin typeface="Calibri" panose="020F0502020204030204" pitchFamily="34" charset="0"/>
              </a:rPr>
              <a:t>étape: l’affectation</a:t>
            </a:r>
          </a:p>
          <a:p>
            <a:pPr algn="ctr"/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vœu d'affectation = une formation dans un établissement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L'élève fait des vœux d’affectation en indiquant le ou les lycées de son choix (et les filières bac pro le cas échéant)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vœu                2</a:t>
            </a:r>
            <a:r>
              <a:rPr lang="fr-FR" baseline="30000" dirty="0"/>
              <a:t>ème</a:t>
            </a:r>
            <a:r>
              <a:rPr lang="fr-FR" dirty="0"/>
              <a:t> vœu               3</a:t>
            </a:r>
            <a:r>
              <a:rPr lang="fr-FR" baseline="30000" dirty="0"/>
              <a:t>ème</a:t>
            </a:r>
            <a:r>
              <a:rPr lang="fr-FR" dirty="0"/>
              <a:t> vœu       </a:t>
            </a:r>
            <a:r>
              <a:rPr lang="fr-FR" b="1" dirty="0"/>
              <a:t> …..</a:t>
            </a:r>
          </a:p>
          <a:p>
            <a:r>
              <a:rPr lang="fr-FR" dirty="0"/>
              <a:t>Lycée A                 Lycée B                 Lycée C</a:t>
            </a: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L'affectation relève de l'inspecteur d'académie, directeur académique des services départementaux de l'éducation nationale (IA-DASEN) qui décide du lieu d’affectation de chaque élève</a:t>
            </a:r>
          </a:p>
          <a:p>
            <a:endParaRPr lang="fr-FR" sz="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xmlns="" id="{7AC97C06-F255-4380-860D-3A158A40A5C9}"/>
              </a:ext>
            </a:extLst>
          </p:cNvPr>
          <p:cNvCxnSpPr/>
          <p:nvPr/>
        </p:nvCxnSpPr>
        <p:spPr>
          <a:xfrm flipH="1">
            <a:off x="2197768" y="2743200"/>
            <a:ext cx="417095" cy="497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C02D4283-60F5-4078-8803-20E6229D7DCA}"/>
              </a:ext>
            </a:extLst>
          </p:cNvPr>
          <p:cNvCxnSpPr>
            <a:cxnSpLocks/>
          </p:cNvCxnSpPr>
          <p:nvPr/>
        </p:nvCxnSpPr>
        <p:spPr>
          <a:xfrm>
            <a:off x="3128211" y="2743200"/>
            <a:ext cx="417094" cy="497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xmlns="" id="{0C3FE6AD-C67B-4E93-B18D-AF7BF31D3B2F}"/>
              </a:ext>
            </a:extLst>
          </p:cNvPr>
          <p:cNvCxnSpPr>
            <a:cxnSpLocks/>
          </p:cNvCxnSpPr>
          <p:nvPr/>
        </p:nvCxnSpPr>
        <p:spPr>
          <a:xfrm>
            <a:off x="2101515" y="4457375"/>
            <a:ext cx="304800" cy="623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734F6950-F112-4EC5-97D9-ECCFE02F239C}"/>
              </a:ext>
            </a:extLst>
          </p:cNvPr>
          <p:cNvCxnSpPr>
            <a:cxnSpLocks/>
          </p:cNvCxnSpPr>
          <p:nvPr/>
        </p:nvCxnSpPr>
        <p:spPr>
          <a:xfrm flipH="1">
            <a:off x="3384884" y="4457375"/>
            <a:ext cx="288758" cy="623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D37D47D4-435F-4B1A-8AA2-D6886C068B9A}"/>
              </a:ext>
            </a:extLst>
          </p:cNvPr>
          <p:cNvCxnSpPr/>
          <p:nvPr/>
        </p:nvCxnSpPr>
        <p:spPr>
          <a:xfrm flipH="1">
            <a:off x="7138737" y="2598821"/>
            <a:ext cx="368968" cy="64168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D702F93C-8589-4BE3-8F2F-85BDDF095259}"/>
              </a:ext>
            </a:extLst>
          </p:cNvPr>
          <p:cNvCxnSpPr>
            <a:cxnSpLocks/>
          </p:cNvCxnSpPr>
          <p:nvPr/>
        </p:nvCxnSpPr>
        <p:spPr>
          <a:xfrm>
            <a:off x="10042356" y="2650957"/>
            <a:ext cx="344907" cy="68178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xmlns="" id="{380F9CAA-4C68-4E24-90E5-0EB6AF8C4356}"/>
              </a:ext>
            </a:extLst>
          </p:cNvPr>
          <p:cNvCxnSpPr>
            <a:cxnSpLocks/>
          </p:cNvCxnSpPr>
          <p:nvPr/>
        </p:nvCxnSpPr>
        <p:spPr>
          <a:xfrm>
            <a:off x="8630651" y="2638926"/>
            <a:ext cx="0" cy="7900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xmlns="" id="{88CFF146-8D53-4302-A5C1-2E6527246914}"/>
              </a:ext>
            </a:extLst>
          </p:cNvPr>
          <p:cNvCxnSpPr>
            <a:cxnSpLocks/>
          </p:cNvCxnSpPr>
          <p:nvPr/>
        </p:nvCxnSpPr>
        <p:spPr>
          <a:xfrm>
            <a:off x="11085095" y="2638926"/>
            <a:ext cx="441158" cy="71387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èche : bas 27">
            <a:extLst>
              <a:ext uri="{FF2B5EF4-FFF2-40B4-BE49-F238E27FC236}">
                <a16:creationId xmlns:a16="http://schemas.microsoft.com/office/drawing/2014/main" xmlns="" id="{C8684776-E12D-47B8-98C3-ED4E91F0E8B4}"/>
              </a:ext>
            </a:extLst>
          </p:cNvPr>
          <p:cNvSpPr/>
          <p:nvPr/>
        </p:nvSpPr>
        <p:spPr>
          <a:xfrm>
            <a:off x="9095874" y="4620126"/>
            <a:ext cx="144379" cy="46056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793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80" y="347402"/>
            <a:ext cx="10972440" cy="997196"/>
          </a:xfrm>
        </p:spPr>
        <p:txBody>
          <a:bodyPr/>
          <a:lstStyle/>
          <a:p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Arial Italic"/>
              </a:rPr>
              <a:t>Un nouveau parcours dématérialisé :</a:t>
            </a:r>
            <a:b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Arial Italic"/>
              </a:rPr>
            </a:b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  <a:latin typeface="Arial Italic"/>
              </a:rPr>
              <a:t>Orientation – Affectation – Inscription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87" y="1524796"/>
            <a:ext cx="10090934" cy="48630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679976" y="2470244"/>
            <a:ext cx="20198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 semaines avant les conseils de classe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84143" y="1688489"/>
            <a:ext cx="37667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b="1" dirty="0">
                <a:ln/>
                <a:solidFill>
                  <a:schemeClr val="accent4"/>
                </a:solidFill>
              </a:rPr>
              <a:t>Service en ligne orientation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30806" y="3393574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Service en ligne affectation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7087" y="5339520"/>
            <a:ext cx="37531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dirty="0"/>
              <a:t>Service en ligne inscription</a:t>
            </a:r>
          </a:p>
        </p:txBody>
      </p:sp>
    </p:spTree>
    <p:extLst>
      <p:ext uri="{BB962C8B-B14F-4D97-AF65-F5344CB8AC3E}">
        <p14:creationId xmlns:p14="http://schemas.microsoft.com/office/powerpoint/2010/main" val="3487018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8615" y="696036"/>
            <a:ext cx="829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connexion l'accès à "</a:t>
            </a:r>
            <a:r>
              <a:rPr lang="fr-FR" dirty="0">
                <a:solidFill>
                  <a:srgbClr val="E11DA9"/>
                </a:solidFill>
              </a:rPr>
              <a:t>Scolarité services</a:t>
            </a:r>
            <a:r>
              <a:rPr lang="fr-FR" dirty="0"/>
              <a:t>", se fait via </a:t>
            </a:r>
            <a:r>
              <a:rPr lang="fr-FR" dirty="0" err="1"/>
              <a:t>Elyco</a:t>
            </a:r>
            <a:r>
              <a:rPr lang="fr-FR" dirty="0"/>
              <a:t>: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07" y="4949850"/>
            <a:ext cx="3924848" cy="1505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01" y="2974389"/>
            <a:ext cx="5585944" cy="13793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69" y="1589497"/>
            <a:ext cx="7498730" cy="44199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82890" y="2318276"/>
            <a:ext cx="842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selon que la largeur de l'écran permette d'afficher le bandeau complet ou non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8093122" y="4293737"/>
            <a:ext cx="323777" cy="656113"/>
          </a:xfrm>
          <a:prstGeom prst="straightConnector1">
            <a:avLst/>
          </a:prstGeom>
          <a:ln w="57150">
            <a:solidFill>
              <a:srgbClr val="E11DA9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74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23" y="233291"/>
            <a:ext cx="9581500" cy="66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7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273776"/>
            <a:ext cx="9796171" cy="647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0471062" cy="38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9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61" y="0"/>
            <a:ext cx="10423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78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12" y="524159"/>
            <a:ext cx="8143875" cy="23431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41" y="2606722"/>
            <a:ext cx="9348106" cy="42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4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99425E8-E4DA-4A52-8553-67C154AA4AD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26022" y="3124301"/>
            <a:ext cx="10972440" cy="609398"/>
          </a:xfrm>
        </p:spPr>
        <p:txBody>
          <a:bodyPr/>
          <a:lstStyle/>
          <a:p>
            <a:pPr marL="0" indent="0" algn="ctr">
              <a:buNone/>
            </a:pPr>
            <a:r>
              <a:rPr lang="fr-FR" sz="4400" dirty="0">
                <a:solidFill>
                  <a:srgbClr val="002060"/>
                </a:solidFill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8420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2279520" y="189000"/>
            <a:ext cx="7772040" cy="13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9933"/>
                </a:solidFill>
                <a:latin typeface="Tahoma"/>
                <a:ea typeface="Microsoft YaHei"/>
              </a:rPr>
              <a:t>QUELQUES CONSEILS…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7680240" y="1916280"/>
            <a:ext cx="2520720" cy="863280"/>
          </a:xfrm>
          <a:prstGeom prst="ellipse">
            <a:avLst/>
          </a:prstGeom>
          <a:solidFill>
            <a:srgbClr val="CCCC99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Tahoma"/>
                <a:ea typeface="Microsoft YaHei"/>
              </a:rPr>
              <a:t>Comment agir ?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3071880" y="6237360"/>
            <a:ext cx="72356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00"/>
                </a:solidFill>
                <a:latin typeface="Verdana"/>
                <a:ea typeface="Microsoft YaHei"/>
              </a:rPr>
              <a:t>……</a:t>
            </a:r>
            <a:r>
              <a:rPr lang="fr-FR" sz="2400" b="0" strike="noStrike" spc="-1">
                <a:solidFill>
                  <a:srgbClr val="FF9933"/>
                </a:solidFill>
                <a:latin typeface="Verdana"/>
                <a:ea typeface="Microsoft YaHei"/>
              </a:rPr>
              <a:t>pour un choix de FORMATION CONCRÈTE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1730520" y="1989000"/>
            <a:ext cx="2520720" cy="791640"/>
          </a:xfrm>
          <a:prstGeom prst="ellipse">
            <a:avLst/>
          </a:prstGeom>
          <a:solidFill>
            <a:srgbClr val="FFCC00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Me connaître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4727520" y="1916280"/>
            <a:ext cx="2447640" cy="863280"/>
          </a:xfrm>
          <a:prstGeom prst="ellipse">
            <a:avLst/>
          </a:prstGeom>
          <a:solidFill>
            <a:srgbClr val="33CCCC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Tahoma"/>
                <a:ea typeface="Microsoft YaHei"/>
              </a:rPr>
              <a:t>M’informer sur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29" name="CustomShape 6"/>
          <p:cNvSpPr/>
          <p:nvPr/>
        </p:nvSpPr>
        <p:spPr>
          <a:xfrm>
            <a:off x="1722600" y="3068640"/>
            <a:ext cx="2700000" cy="268416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-Mes aptitudes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-Mes qualités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-Mes limites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Verdana"/>
                <a:ea typeface="Microsoft YaHei"/>
              </a:rPr>
              <a:t>-Mes goûts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230" name="CustomShape 7"/>
          <p:cNvSpPr/>
          <p:nvPr/>
        </p:nvSpPr>
        <p:spPr>
          <a:xfrm>
            <a:off x="4656240" y="3068640"/>
            <a:ext cx="2736360" cy="3020040"/>
          </a:xfrm>
          <a:prstGeom prst="rect">
            <a:avLst/>
          </a:prstGeom>
          <a:solidFill>
            <a:srgbClr val="33CCCC"/>
          </a:solidFill>
          <a:ln w="9360">
            <a:solidFill>
              <a:srgbClr val="FF33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-Les métiers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-Le marché de l’emploi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-Les formations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existantes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-La sélectivité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des formations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231" name="CustomShape 8"/>
          <p:cNvSpPr/>
          <p:nvPr/>
        </p:nvSpPr>
        <p:spPr>
          <a:xfrm>
            <a:off x="7535880" y="3068640"/>
            <a:ext cx="3259120" cy="2310505"/>
          </a:xfrm>
          <a:prstGeom prst="rect">
            <a:avLst/>
          </a:prstGeom>
          <a:solidFill>
            <a:srgbClr val="CCCC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indent="-216000">
              <a:lnSpc>
                <a:spcPct val="100000"/>
              </a:lnSpc>
              <a:buClr>
                <a:srgbClr val="FFFFFF"/>
              </a:buClr>
              <a:buFont typeface="Verdana"/>
              <a:buChar char="-"/>
            </a:pPr>
            <a:r>
              <a:rPr lang="fr-FR" sz="24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Mini-stages</a:t>
            </a:r>
            <a:endParaRPr lang="fr-FR" sz="2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Verdana"/>
              <a:buChar char="-"/>
            </a:pPr>
            <a:r>
              <a:rPr lang="fr-FR" sz="24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Portes ouvertes</a:t>
            </a:r>
            <a:endParaRPr lang="fr-FR" sz="2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Verdana"/>
              <a:buChar char="-"/>
            </a:pPr>
            <a:r>
              <a:rPr lang="fr-FR" sz="24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Documentation CIO, CDI, Internet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-Entretien Psy EN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24967" y="6361254"/>
            <a:ext cx="11407639" cy="411618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5724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10000"/>
              </a:lnSpc>
              <a:buClr>
                <a:srgbClr val="B2B2B2"/>
              </a:buClr>
              <a:buSzPct val="90000"/>
            </a:pPr>
            <a:r>
              <a:rPr lang="fr-FR" sz="2100" b="1" strike="noStrike" spc="-1" dirty="0">
                <a:solidFill>
                  <a:srgbClr val="FFFFE1"/>
                </a:solidFill>
                <a:ea typeface="Microsoft YaHei"/>
              </a:rPr>
              <a:t>3ème </a:t>
            </a:r>
            <a:endParaRPr lang="fr-FR" sz="2100" b="1" strike="noStrike" spc="-1" dirty="0"/>
          </a:p>
        </p:txBody>
      </p:sp>
      <p:sp>
        <p:nvSpPr>
          <p:cNvPr id="207" name="CustomShape 22"/>
          <p:cNvSpPr/>
          <p:nvPr/>
        </p:nvSpPr>
        <p:spPr>
          <a:xfrm>
            <a:off x="8664344" y="5507832"/>
            <a:ext cx="286920" cy="144000"/>
          </a:xfrm>
          <a:prstGeom prst="actionButtonBlank">
            <a:avLst/>
          </a:prstGeom>
          <a:solidFill>
            <a:srgbClr val="00B8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5"/>
          <p:cNvSpPr/>
          <p:nvPr/>
        </p:nvSpPr>
        <p:spPr>
          <a:xfrm>
            <a:off x="424968" y="5425752"/>
            <a:ext cx="5146255" cy="463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</a:rPr>
              <a:t>Au lycée générale et technologique</a:t>
            </a:r>
            <a:endParaRPr lang="fr-FR" sz="1800" b="1" strike="noStrike" spc="-1" dirty="0"/>
          </a:p>
        </p:txBody>
      </p:sp>
      <p:sp>
        <p:nvSpPr>
          <p:cNvPr id="211" name="CustomShape 26"/>
          <p:cNvSpPr/>
          <p:nvPr/>
        </p:nvSpPr>
        <p:spPr>
          <a:xfrm>
            <a:off x="6684606" y="5425752"/>
            <a:ext cx="5148000" cy="463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</a:rPr>
              <a:t>Au lycée professionnel ou CFA</a:t>
            </a:r>
            <a:endParaRPr lang="fr-FR" sz="1800" b="1" strike="noStrike" spc="-1" dirty="0"/>
          </a:p>
        </p:txBody>
      </p:sp>
      <p:sp>
        <p:nvSpPr>
          <p:cNvPr id="212" name="CustomShape 27"/>
          <p:cNvSpPr/>
          <p:nvPr/>
        </p:nvSpPr>
        <p:spPr>
          <a:xfrm>
            <a:off x="6680862" y="864938"/>
            <a:ext cx="2412000" cy="940279"/>
          </a:xfrm>
          <a:prstGeom prst="roundRect">
            <a:avLst>
              <a:gd name="adj" fmla="val 16667"/>
            </a:avLst>
          </a:prstGeom>
          <a:solidFill>
            <a:srgbClr val="DDEC20"/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</a:rPr>
              <a:t>BTS, FCIL, M</a:t>
            </a:r>
            <a:r>
              <a:rPr lang="fr-FR" b="1" spc="-1" dirty="0">
                <a:solidFill>
                  <a:srgbClr val="000000"/>
                </a:solidFill>
              </a:rPr>
              <a:t>C … </a:t>
            </a:r>
            <a:endParaRPr lang="fr-FR" sz="1800" b="1" strike="noStrike" spc="-1" dirty="0"/>
          </a:p>
        </p:txBody>
      </p:sp>
      <p:sp>
        <p:nvSpPr>
          <p:cNvPr id="214" name="CustomShape 29"/>
          <p:cNvSpPr/>
          <p:nvPr/>
        </p:nvSpPr>
        <p:spPr>
          <a:xfrm>
            <a:off x="1621456" y="859512"/>
            <a:ext cx="2751659" cy="925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0000"/>
                </a:solidFill>
              </a:rPr>
              <a:t>Licence, BUT, école spécialisée, classe prépa, BTS …</a:t>
            </a:r>
            <a:endParaRPr lang="fr-FR" sz="1800" b="1" strike="noStrike" spc="-1" dirty="0"/>
          </a:p>
        </p:txBody>
      </p:sp>
      <p:sp>
        <p:nvSpPr>
          <p:cNvPr id="221" name="Line 36"/>
          <p:cNvSpPr/>
          <p:nvPr/>
        </p:nvSpPr>
        <p:spPr>
          <a:xfrm flipV="1">
            <a:off x="10725615" y="1987926"/>
            <a:ext cx="1524" cy="1172413"/>
          </a:xfrm>
          <a:prstGeom prst="line">
            <a:avLst/>
          </a:prstGeom>
          <a:ln w="76320" cap="rnd">
            <a:solidFill>
              <a:schemeClr val="tx1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Line 37"/>
          <p:cNvSpPr/>
          <p:nvPr/>
        </p:nvSpPr>
        <p:spPr>
          <a:xfrm flipV="1">
            <a:off x="8912470" y="1820375"/>
            <a:ext cx="627313" cy="660458"/>
          </a:xfrm>
          <a:prstGeom prst="line">
            <a:avLst/>
          </a:prstGeom>
          <a:ln w="76320" cap="rnd">
            <a:solidFill>
              <a:schemeClr val="tx1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" name="Groupe 6"/>
          <p:cNvGrpSpPr/>
          <p:nvPr/>
        </p:nvGrpSpPr>
        <p:grpSpPr>
          <a:xfrm>
            <a:off x="424968" y="2348587"/>
            <a:ext cx="5146255" cy="3014885"/>
            <a:chOff x="424968" y="2348587"/>
            <a:chExt cx="5146255" cy="3014885"/>
          </a:xfrm>
        </p:grpSpPr>
        <p:sp>
          <p:nvSpPr>
            <p:cNvPr id="199" name="CustomShape 16"/>
            <p:cNvSpPr/>
            <p:nvPr/>
          </p:nvSpPr>
          <p:spPr>
            <a:xfrm>
              <a:off x="3160303" y="2875973"/>
              <a:ext cx="2410920" cy="576000"/>
            </a:xfrm>
            <a:prstGeom prst="roundRect">
              <a:avLst>
                <a:gd name="adj" fmla="val 16667"/>
              </a:avLst>
            </a:prstGeom>
            <a:solidFill>
              <a:srgbClr val="993366"/>
            </a:solidFill>
            <a:ln w="76320">
              <a:noFill/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chemeClr val="bg1"/>
                  </a:solidFill>
                  <a:ea typeface="Microsoft YaHei"/>
                </a:rPr>
                <a:t>TERMINALE</a:t>
              </a:r>
              <a:endParaRPr lang="fr-FR" sz="1600" b="1" strike="noStrike" spc="-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r>
                <a:rPr lang="fr-FR" sz="1600" b="1" strike="noStrike" spc="-1" dirty="0">
                  <a:solidFill>
                    <a:schemeClr val="bg1"/>
                  </a:solidFill>
                  <a:ea typeface="Microsoft YaHei"/>
                </a:rPr>
                <a:t>TECHNOLOGIQUE</a:t>
              </a:r>
              <a:endParaRPr lang="fr-FR" sz="1600" b="1" strike="noStrike" spc="-1" dirty="0">
                <a:solidFill>
                  <a:schemeClr val="bg1"/>
                </a:solidFill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424968" y="2348587"/>
              <a:ext cx="5146255" cy="3014885"/>
              <a:chOff x="424968" y="2348587"/>
              <a:chExt cx="5146255" cy="3014885"/>
            </a:xfrm>
          </p:grpSpPr>
          <p:sp>
            <p:nvSpPr>
              <p:cNvPr id="180" name="CustomShape 2"/>
              <p:cNvSpPr/>
              <p:nvPr/>
            </p:nvSpPr>
            <p:spPr>
              <a:xfrm>
                <a:off x="424968" y="4787472"/>
                <a:ext cx="5146255" cy="576000"/>
              </a:xfrm>
              <a:prstGeom prst="roundRect">
                <a:avLst>
                  <a:gd name="adj" fmla="val 16667"/>
                </a:avLst>
              </a:prstGeom>
              <a:solidFill>
                <a:srgbClr val="660033"/>
              </a:solidFill>
              <a:ln w="76320">
                <a:noFill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fr-FR" b="0" strike="noStrike" spc="-1" dirty="0">
                    <a:solidFill>
                      <a:schemeClr val="bg1"/>
                    </a:solidFill>
                    <a:ea typeface="Microsoft YaHei"/>
                  </a:rPr>
                  <a:t>  </a:t>
                </a:r>
                <a:r>
                  <a:rPr lang="fr-FR" b="1" spc="-1" dirty="0">
                    <a:solidFill>
                      <a:schemeClr val="bg1"/>
                    </a:solidFill>
                    <a:ea typeface="Microsoft YaHei"/>
                  </a:rPr>
                  <a:t>2</a:t>
                </a:r>
                <a:r>
                  <a:rPr lang="fr-FR" b="1" spc="-1" baseline="30000" dirty="0">
                    <a:solidFill>
                      <a:schemeClr val="bg1"/>
                    </a:solidFill>
                    <a:ea typeface="Microsoft YaHei"/>
                  </a:rPr>
                  <a:t>nde</a:t>
                </a:r>
                <a:r>
                  <a:rPr lang="fr-FR" b="1" spc="-1" dirty="0">
                    <a:solidFill>
                      <a:schemeClr val="bg1"/>
                    </a:solidFill>
                    <a:ea typeface="Microsoft YaHei"/>
                  </a:rPr>
                  <a:t> </a:t>
                </a:r>
                <a:r>
                  <a:rPr lang="fr-FR" b="1" strike="noStrike" spc="-1" dirty="0">
                    <a:solidFill>
                      <a:schemeClr val="bg1"/>
                    </a:solidFill>
                    <a:ea typeface="Microsoft YaHei"/>
                  </a:rPr>
                  <a:t> GT  </a:t>
                </a:r>
                <a:endParaRPr lang="fr-FR" b="0" strike="noStrike" spc="-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CustomShape 5"/>
              <p:cNvSpPr/>
              <p:nvPr/>
            </p:nvSpPr>
            <p:spPr>
              <a:xfrm>
                <a:off x="1023921" y="2353150"/>
                <a:ext cx="1139761" cy="51449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82800" tIns="41400" rIns="82800" bIns="414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b="1" strike="noStrike" spc="-1" dirty="0">
                    <a:ea typeface="Microsoft YaHei"/>
                  </a:rPr>
                  <a:t>BAC</a:t>
                </a:r>
                <a:endParaRPr lang="fr-FR" sz="1400" b="0" strike="noStrike" spc="-1" dirty="0"/>
              </a:p>
              <a:p>
                <a:pPr algn="ctr">
                  <a:lnSpc>
                    <a:spcPct val="100000"/>
                  </a:lnSpc>
                </a:pPr>
                <a:r>
                  <a:rPr lang="fr-FR" sz="1400" b="1" strike="noStrike" spc="-1" dirty="0">
                    <a:ea typeface="Microsoft YaHei"/>
                  </a:rPr>
                  <a:t>GENERAL</a:t>
                </a:r>
                <a:endParaRPr lang="fr-FR" sz="1400" b="0" strike="noStrike" spc="-1" dirty="0"/>
              </a:p>
            </p:txBody>
          </p:sp>
          <p:sp>
            <p:nvSpPr>
              <p:cNvPr id="187" name="CustomShape 6"/>
              <p:cNvSpPr/>
              <p:nvPr/>
            </p:nvSpPr>
            <p:spPr>
              <a:xfrm>
                <a:off x="3533007" y="2348587"/>
                <a:ext cx="1750920" cy="51449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82800" tIns="41400" rIns="82800" bIns="414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400" b="1" strike="noStrike" spc="-1" dirty="0">
                    <a:ea typeface="Microsoft YaHei"/>
                  </a:rPr>
                  <a:t>BAC</a:t>
                </a:r>
                <a:endParaRPr lang="fr-FR" sz="1400" b="0" strike="noStrike" spc="-1" dirty="0"/>
              </a:p>
              <a:p>
                <a:pPr algn="ctr">
                  <a:lnSpc>
                    <a:spcPct val="100000"/>
                  </a:lnSpc>
                </a:pPr>
                <a:r>
                  <a:rPr lang="fr-FR" sz="1400" b="1" strike="noStrike" spc="-1" dirty="0">
                    <a:ea typeface="Microsoft YaHei"/>
                  </a:rPr>
                  <a:t>TECHNOLOGIQUE</a:t>
                </a:r>
                <a:endParaRPr lang="fr-FR" sz="1400" b="0" strike="noStrike" spc="-1" dirty="0"/>
              </a:p>
            </p:txBody>
          </p:sp>
          <p:sp>
            <p:nvSpPr>
              <p:cNvPr id="196" name="CustomShape 13"/>
              <p:cNvSpPr/>
              <p:nvPr/>
            </p:nvSpPr>
            <p:spPr>
              <a:xfrm>
                <a:off x="427607" y="3672007"/>
                <a:ext cx="2412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76320">
                <a:noFill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800" b="1" strike="noStrike" spc="-1" dirty="0">
                    <a:solidFill>
                      <a:schemeClr val="bg1"/>
                    </a:solidFill>
                    <a:ea typeface="Microsoft YaHei"/>
                  </a:rPr>
                  <a:t>1</a:t>
                </a:r>
                <a:r>
                  <a:rPr lang="fr-FR" sz="1800" b="1" strike="noStrike" spc="-1" baseline="30000" dirty="0">
                    <a:solidFill>
                      <a:schemeClr val="bg1"/>
                    </a:solidFill>
                    <a:ea typeface="Microsoft YaHei"/>
                  </a:rPr>
                  <a:t>e</a:t>
                </a:r>
                <a:r>
                  <a:rPr lang="fr-FR" sz="1800" b="1" strike="noStrike" spc="-1" dirty="0">
                    <a:solidFill>
                      <a:schemeClr val="bg1"/>
                    </a:solidFill>
                    <a:ea typeface="Microsoft YaHei"/>
                  </a:rPr>
                  <a:t>  GENERALE</a:t>
                </a:r>
                <a:endParaRPr lang="fr-FR" sz="1800" b="1" strike="noStrike" spc="-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CustomShape 14"/>
              <p:cNvSpPr/>
              <p:nvPr/>
            </p:nvSpPr>
            <p:spPr>
              <a:xfrm>
                <a:off x="3148423" y="3665293"/>
                <a:ext cx="2412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993366"/>
              </a:solidFill>
              <a:ln w="76320">
                <a:noFill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600" b="1" strike="noStrike" spc="-1" dirty="0">
                    <a:solidFill>
                      <a:schemeClr val="bg1"/>
                    </a:solidFill>
                    <a:ea typeface="Microsoft YaHei"/>
                  </a:rPr>
                  <a:t>1</a:t>
                </a:r>
                <a:r>
                  <a:rPr lang="fr-FR" sz="1600" b="1" strike="noStrike" spc="-1" baseline="30000" dirty="0">
                    <a:solidFill>
                      <a:schemeClr val="bg1"/>
                    </a:solidFill>
                    <a:ea typeface="Microsoft YaHei"/>
                  </a:rPr>
                  <a:t>e</a:t>
                </a:r>
                <a:r>
                  <a:rPr lang="fr-FR" sz="1600" b="1" strike="noStrike" spc="-1" dirty="0">
                    <a:solidFill>
                      <a:schemeClr val="bg1"/>
                    </a:solidFill>
                    <a:ea typeface="Microsoft YaHei"/>
                  </a:rPr>
                  <a:t>  TECHNOLOGIQUE</a:t>
                </a:r>
                <a:endParaRPr lang="fr-FR" sz="1600" b="1" strike="noStrike" spc="-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CustomShape 15"/>
              <p:cNvSpPr/>
              <p:nvPr/>
            </p:nvSpPr>
            <p:spPr>
              <a:xfrm>
                <a:off x="424968" y="2870403"/>
                <a:ext cx="2412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76320">
                <a:noFill/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105840" tIns="52920" rIns="105840" bIns="52920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fr-FR" sz="1800" b="1" strike="noStrike" spc="-1" dirty="0">
                    <a:solidFill>
                      <a:schemeClr val="bg1"/>
                    </a:solidFill>
                    <a:ea typeface="Microsoft YaHei"/>
                  </a:rPr>
                  <a:t>TERMINALE</a:t>
                </a:r>
                <a:endParaRPr lang="fr-FR" sz="1800" b="1" strike="noStrike" spc="-1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105000"/>
                  </a:lnSpc>
                </a:pPr>
                <a:r>
                  <a:rPr lang="fr-FR" sz="1800" b="1" strike="noStrike" spc="-1" dirty="0">
                    <a:solidFill>
                      <a:schemeClr val="bg1"/>
                    </a:solidFill>
                    <a:ea typeface="Microsoft YaHei"/>
                  </a:rPr>
                  <a:t>GENERALE</a:t>
                </a:r>
                <a:endParaRPr lang="fr-FR" sz="1800" b="1" strike="noStrike" spc="-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" name="Flèche droite 2"/>
              <p:cNvSpPr/>
              <p:nvPr/>
            </p:nvSpPr>
            <p:spPr>
              <a:xfrm rot="16200000">
                <a:off x="4144058" y="4343989"/>
                <a:ext cx="431531" cy="31896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8" name="Flèche droite 47"/>
              <p:cNvSpPr/>
              <p:nvPr/>
            </p:nvSpPr>
            <p:spPr>
              <a:xfrm rot="16200000">
                <a:off x="1425809" y="4353752"/>
                <a:ext cx="431531" cy="31896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</p:grpSp>
      <p:sp>
        <p:nvSpPr>
          <p:cNvPr id="52" name="CustomShape 11"/>
          <p:cNvSpPr/>
          <p:nvPr/>
        </p:nvSpPr>
        <p:spPr>
          <a:xfrm>
            <a:off x="9670861" y="4762273"/>
            <a:ext cx="2160000" cy="5760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3300"/>
                </a:solidFill>
                <a:ea typeface="Lucida Sans Unicode"/>
              </a:rPr>
              <a:t>CAP 1</a:t>
            </a:r>
            <a:endParaRPr lang="fr-FR" b="1" strike="noStrike" spc="-1" dirty="0"/>
          </a:p>
        </p:txBody>
      </p:sp>
      <p:sp>
        <p:nvSpPr>
          <p:cNvPr id="53" name="CustomShape 12"/>
          <p:cNvSpPr/>
          <p:nvPr/>
        </p:nvSpPr>
        <p:spPr>
          <a:xfrm>
            <a:off x="9663554" y="3665452"/>
            <a:ext cx="2160000" cy="57600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3300"/>
                </a:solidFill>
                <a:ea typeface="Lucida Sans Unicode"/>
              </a:rPr>
              <a:t>CAP 2</a:t>
            </a:r>
            <a:endParaRPr lang="fr-FR" b="1" strike="noStrike" spc="-1" dirty="0"/>
          </a:p>
        </p:txBody>
      </p:sp>
      <p:sp>
        <p:nvSpPr>
          <p:cNvPr id="54" name="CustomShape 13"/>
          <p:cNvSpPr/>
          <p:nvPr/>
        </p:nvSpPr>
        <p:spPr>
          <a:xfrm>
            <a:off x="6684606" y="4785034"/>
            <a:ext cx="2408256" cy="57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b="1" spc="-1" dirty="0">
                <a:solidFill>
                  <a:schemeClr val="bg1"/>
                </a:solidFill>
                <a:ea typeface="Lucida Sans Unicode"/>
              </a:rPr>
              <a:t>2</a:t>
            </a:r>
            <a:r>
              <a:rPr lang="fr-FR" b="1" spc="-1" baseline="30000" dirty="0">
                <a:solidFill>
                  <a:schemeClr val="bg1"/>
                </a:solidFill>
                <a:ea typeface="Lucida Sans Unicode"/>
              </a:rPr>
              <a:t>nde</a:t>
            </a:r>
            <a:r>
              <a:rPr lang="fr-FR" b="1" spc="-1" dirty="0">
                <a:solidFill>
                  <a:schemeClr val="bg1"/>
                </a:solidFill>
                <a:ea typeface="Lucida Sans Unicode"/>
              </a:rPr>
              <a:t> </a:t>
            </a:r>
            <a:r>
              <a:rPr lang="fr-FR" b="1" strike="noStrike" spc="-1" dirty="0">
                <a:solidFill>
                  <a:schemeClr val="bg1"/>
                </a:solidFill>
                <a:ea typeface="Lucida Sans Unicode"/>
              </a:rPr>
              <a:t> Pro</a:t>
            </a:r>
            <a:endParaRPr lang="fr-FR" b="1" strike="noStrike" spc="-1" dirty="0">
              <a:solidFill>
                <a:schemeClr val="bg1"/>
              </a:solidFill>
            </a:endParaRPr>
          </a:p>
        </p:txBody>
      </p:sp>
      <p:sp>
        <p:nvSpPr>
          <p:cNvPr id="55" name="CustomShape 14"/>
          <p:cNvSpPr/>
          <p:nvPr/>
        </p:nvSpPr>
        <p:spPr>
          <a:xfrm>
            <a:off x="6684605" y="3665293"/>
            <a:ext cx="2412000" cy="57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bg1"/>
                </a:solidFill>
                <a:ea typeface="Lucida Sans Unicode"/>
              </a:rPr>
              <a:t>1</a:t>
            </a:r>
            <a:r>
              <a:rPr lang="fr-FR" sz="1600" b="1" strike="noStrike" spc="-1" baseline="30000" dirty="0">
                <a:solidFill>
                  <a:schemeClr val="bg1"/>
                </a:solidFill>
                <a:ea typeface="Lucida Sans Unicode"/>
              </a:rPr>
              <a:t>e</a:t>
            </a:r>
            <a:r>
              <a:rPr lang="fr-FR" sz="1600" b="1" strike="noStrike" spc="-1" dirty="0">
                <a:solidFill>
                  <a:schemeClr val="bg1"/>
                </a:solidFill>
                <a:ea typeface="Lucida Sans Unicode"/>
              </a:rPr>
              <a:t> PRO</a:t>
            </a:r>
            <a:endParaRPr lang="fr-FR" sz="1600" b="1" strike="noStrike" spc="-1" dirty="0">
              <a:solidFill>
                <a:schemeClr val="bg1"/>
              </a:solidFill>
            </a:endParaRPr>
          </a:p>
        </p:txBody>
      </p:sp>
      <p:sp>
        <p:nvSpPr>
          <p:cNvPr id="56" name="CustomShape 15"/>
          <p:cNvSpPr/>
          <p:nvPr/>
        </p:nvSpPr>
        <p:spPr>
          <a:xfrm>
            <a:off x="6680862" y="2867586"/>
            <a:ext cx="2412000" cy="576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32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5840" tIns="52920" rIns="105840" bIns="529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bg1"/>
                </a:solidFill>
                <a:ea typeface="Lucida Sans Unicode"/>
              </a:rPr>
              <a:t>TERMINALE</a:t>
            </a:r>
            <a:endParaRPr lang="fr-FR" sz="1600" b="1" strike="noStrike" spc="-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bg1"/>
                </a:solidFill>
                <a:ea typeface="Lucida Sans Unicode"/>
              </a:rPr>
              <a:t>PRO</a:t>
            </a:r>
            <a:endParaRPr lang="fr-FR" sz="1600" b="1" strike="noStrike" spc="-1" dirty="0">
              <a:solidFill>
                <a:schemeClr val="bg1"/>
              </a:solidFill>
            </a:endParaRPr>
          </a:p>
        </p:txBody>
      </p:sp>
      <p:sp>
        <p:nvSpPr>
          <p:cNvPr id="57" name="CustomShape 16"/>
          <p:cNvSpPr/>
          <p:nvPr/>
        </p:nvSpPr>
        <p:spPr>
          <a:xfrm>
            <a:off x="7018629" y="2339638"/>
            <a:ext cx="1731252" cy="51449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82800" tIns="41400" rIns="82800" bIns="41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ea typeface="Lucida Sans Unicode"/>
              </a:rPr>
              <a:t>BAC</a:t>
            </a:r>
            <a:endParaRPr lang="fr-FR" sz="1400" b="1" strike="noStrike" spc="-1" dirty="0"/>
          </a:p>
          <a:p>
            <a:pPr algn="ctr">
              <a:lnSpc>
                <a:spcPct val="100000"/>
              </a:lnSpc>
            </a:pPr>
            <a:r>
              <a:rPr lang="fr-FR" sz="1400" b="1" strike="noStrike" spc="-1" dirty="0">
                <a:ea typeface="Lucida Sans Unicode"/>
              </a:rPr>
              <a:t>PROFESSIONNEL</a:t>
            </a:r>
            <a:endParaRPr lang="fr-FR" sz="1400" b="1" strike="noStrike" spc="-1" dirty="0"/>
          </a:p>
        </p:txBody>
      </p:sp>
      <p:sp>
        <p:nvSpPr>
          <p:cNvPr id="58" name="CustomShape 17"/>
          <p:cNvSpPr/>
          <p:nvPr/>
        </p:nvSpPr>
        <p:spPr>
          <a:xfrm>
            <a:off x="10342676" y="3291723"/>
            <a:ext cx="816369" cy="36060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2800" tIns="41400" rIns="82800" bIns="41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ea typeface="Lucida Sans Unicode"/>
              </a:rPr>
              <a:t>C.A.P.</a:t>
            </a:r>
            <a:endParaRPr lang="fr-FR" b="1" strike="noStrike" spc="-1" dirty="0"/>
          </a:p>
        </p:txBody>
      </p:sp>
      <p:sp>
        <p:nvSpPr>
          <p:cNvPr id="4" name="ZoneTexte 3"/>
          <p:cNvSpPr txBox="1"/>
          <p:nvPr/>
        </p:nvSpPr>
        <p:spPr>
          <a:xfrm>
            <a:off x="3102279" y="173503"/>
            <a:ext cx="627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Les possibilités après la 3ème</a:t>
            </a:r>
          </a:p>
        </p:txBody>
      </p:sp>
      <p:cxnSp>
        <p:nvCxnSpPr>
          <p:cNvPr id="6" name="Connecteur droit avec flèche 5"/>
          <p:cNvCxnSpPr>
            <a:endCxn id="55" idx="1"/>
          </p:cNvCxnSpPr>
          <p:nvPr/>
        </p:nvCxnSpPr>
        <p:spPr>
          <a:xfrm flipV="1">
            <a:off x="5571223" y="3953293"/>
            <a:ext cx="1113382" cy="808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180" idx="3"/>
            <a:endCxn id="54" idx="1"/>
          </p:cNvCxnSpPr>
          <p:nvPr/>
        </p:nvCxnSpPr>
        <p:spPr>
          <a:xfrm flipV="1">
            <a:off x="5571223" y="5073034"/>
            <a:ext cx="1113383" cy="24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endCxn id="197" idx="3"/>
          </p:cNvCxnSpPr>
          <p:nvPr/>
        </p:nvCxnSpPr>
        <p:spPr>
          <a:xfrm flipH="1" flipV="1">
            <a:off x="5560423" y="3953293"/>
            <a:ext cx="1124184" cy="8089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èche droite 48"/>
          <p:cNvSpPr/>
          <p:nvPr/>
        </p:nvSpPr>
        <p:spPr>
          <a:xfrm rot="18406606">
            <a:off x="1788923" y="1900959"/>
            <a:ext cx="431531" cy="318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Flèche droite 50"/>
          <p:cNvSpPr/>
          <p:nvPr/>
        </p:nvSpPr>
        <p:spPr>
          <a:xfrm rot="3193394" flipH="1">
            <a:off x="3834893" y="1906655"/>
            <a:ext cx="431531" cy="318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9" name="Connecteur droit avec flèche 58"/>
          <p:cNvCxnSpPr>
            <a:stCxn id="53" idx="1"/>
            <a:endCxn id="55" idx="3"/>
          </p:cNvCxnSpPr>
          <p:nvPr/>
        </p:nvCxnSpPr>
        <p:spPr>
          <a:xfrm flipH="1" flipV="1">
            <a:off x="9096605" y="3953293"/>
            <a:ext cx="566949" cy="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9663554" y="869979"/>
            <a:ext cx="2160000" cy="9357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36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noAutofit/>
          </a:bodyPr>
          <a:lstStyle/>
          <a:p>
            <a:pPr algn="ctr"/>
            <a:r>
              <a:rPr lang="fr-FR" b="1" spc="-1" dirty="0">
                <a:solidFill>
                  <a:srgbClr val="000000"/>
                </a:solidFill>
              </a:rPr>
              <a:t>Insertion professionnelle</a:t>
            </a:r>
          </a:p>
        </p:txBody>
      </p:sp>
      <p:sp>
        <p:nvSpPr>
          <p:cNvPr id="63" name="Flèche droite 62"/>
          <p:cNvSpPr/>
          <p:nvPr/>
        </p:nvSpPr>
        <p:spPr>
          <a:xfrm rot="16200000">
            <a:off x="7685966" y="1876663"/>
            <a:ext cx="431531" cy="3189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Flèche droite 1"/>
          <p:cNvSpPr/>
          <p:nvPr/>
        </p:nvSpPr>
        <p:spPr>
          <a:xfrm rot="16200000">
            <a:off x="2842378" y="5885430"/>
            <a:ext cx="406551" cy="446983"/>
          </a:xfrm>
          <a:prstGeom prst="rightArrow">
            <a:avLst>
              <a:gd name="adj1" fmla="val 37411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rot="16200000">
            <a:off x="9283039" y="5883084"/>
            <a:ext cx="406551" cy="446983"/>
          </a:xfrm>
          <a:prstGeom prst="rightArrow">
            <a:avLst>
              <a:gd name="adj1" fmla="val 37411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12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152388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1523880" y="0"/>
            <a:ext cx="7235640" cy="22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4501"/>
              </a:spcBef>
            </a:pPr>
            <a:r>
              <a:rPr lang="fr-FR" sz="7200" b="1" strike="noStrike" spc="-1">
                <a:solidFill>
                  <a:srgbClr val="FF9900"/>
                </a:solidFill>
                <a:latin typeface="Arial Rounded MT Bold"/>
                <a:ea typeface="Lucida Sans Unicode"/>
              </a:rPr>
              <a:t>La voie professionnelle</a:t>
            </a:r>
            <a:endParaRPr lang="fr-FR" sz="7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506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2916360" y="-76320"/>
            <a:ext cx="7451280" cy="14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FR" sz="4000" spc="-1" dirty="0">
                <a:solidFill>
                  <a:srgbClr val="000000"/>
                </a:solidFill>
                <a:latin typeface="Arial"/>
                <a:ea typeface="Lucida Sans Unicode"/>
              </a:rPr>
              <a:t>C</a:t>
            </a:r>
            <a:r>
              <a:rPr lang="fr-FR" sz="4000" b="0" strike="noStrike" spc="-1" dirty="0">
                <a:solidFill>
                  <a:srgbClr val="000000"/>
                </a:solidFill>
                <a:latin typeface="Arial"/>
                <a:ea typeface="Lucida Sans Unicode"/>
              </a:rPr>
              <a:t>hoisir la voie professionnelle c’est …</a:t>
            </a:r>
            <a:endParaRPr lang="fr-FR" sz="4000" b="0" strike="noStrike" spc="-1" dirty="0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173560" y="1797120"/>
            <a:ext cx="5327280" cy="1510920"/>
          </a:xfrm>
          <a:prstGeom prst="ellipse">
            <a:avLst/>
          </a:prstGeom>
          <a:solidFill>
            <a:srgbClr val="66CCFF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1 domaine professionnel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6303960" y="2859120"/>
            <a:ext cx="3941280" cy="855360"/>
          </a:xfrm>
          <a:prstGeom prst="ellipse">
            <a:avLst/>
          </a:prstGeom>
          <a:solidFill>
            <a:srgbClr val="66CCFF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ou</a:t>
            </a:r>
            <a:r>
              <a:rPr lang="fr-FR" sz="3200" b="0" strike="noStrike" spc="-1">
                <a:solidFill>
                  <a:srgbClr val="FFFFFF"/>
                </a:solidFill>
                <a:latin typeface="Tahoma"/>
                <a:ea typeface="Lucida Sans Unicode"/>
              </a:rPr>
              <a:t> </a:t>
            </a: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1 métier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2801880" y="2309760"/>
            <a:ext cx="383508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choisir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 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2798640" y="5532480"/>
            <a:ext cx="362232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et s’assurer</a:t>
            </a:r>
            <a:r>
              <a:rPr lang="fr-FR" sz="3200" b="0" strike="noStrike" spc="-1">
                <a:solidFill>
                  <a:srgbClr val="FFFFFF"/>
                </a:solidFill>
                <a:latin typeface="Tahoma"/>
                <a:ea typeface="Lucida Sans Unicode"/>
              </a:rPr>
              <a:t>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40" name="CustomShape 6"/>
          <p:cNvSpPr/>
          <p:nvPr/>
        </p:nvSpPr>
        <p:spPr>
          <a:xfrm>
            <a:off x="5056200" y="5110200"/>
            <a:ext cx="5940000" cy="1379160"/>
          </a:xfrm>
          <a:prstGeom prst="ellipse">
            <a:avLst/>
          </a:prstGeom>
          <a:solidFill>
            <a:srgbClr val="00990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une qualification professionnelle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41" name="CustomShape 7"/>
          <p:cNvSpPr/>
          <p:nvPr/>
        </p:nvSpPr>
        <p:spPr>
          <a:xfrm>
            <a:off x="2804040" y="4105440"/>
            <a:ext cx="1714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</a:rPr>
              <a:t>préparer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>
            <a:off x="4827600" y="3765600"/>
            <a:ext cx="6329160" cy="124416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Tahoma"/>
                <a:ea typeface="Tahoma"/>
              </a:rPr>
              <a:t>Un diplôme, </a:t>
            </a:r>
            <a:r>
              <a:rPr lang="fr-FR" sz="2800" b="0" strike="noStrike" spc="-1">
                <a:solidFill>
                  <a:srgbClr val="000000"/>
                </a:solidFill>
                <a:latin typeface="Tahoma"/>
                <a:ea typeface="Tahoma"/>
              </a:rPr>
              <a:t>CAP/Bac pro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43" name="Line 9"/>
          <p:cNvSpPr/>
          <p:nvPr/>
        </p:nvSpPr>
        <p:spPr>
          <a:xfrm>
            <a:off x="3052440" y="1355400"/>
            <a:ext cx="73152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44" name="Group 10"/>
          <p:cNvGrpSpPr/>
          <p:nvPr/>
        </p:nvGrpSpPr>
        <p:grpSpPr>
          <a:xfrm>
            <a:off x="201600" y="-19080"/>
            <a:ext cx="2193480" cy="2536560"/>
            <a:chOff x="201600" y="-19080"/>
            <a:chExt cx="2193480" cy="2536560"/>
          </a:xfrm>
        </p:grpSpPr>
        <p:pic>
          <p:nvPicPr>
            <p:cNvPr id="245" name="Picture 16"/>
            <p:cNvPicPr/>
            <p:nvPr/>
          </p:nvPicPr>
          <p:blipFill>
            <a:blip r:embed="rId3"/>
            <a:stretch/>
          </p:blipFill>
          <p:spPr>
            <a:xfrm rot="16200000">
              <a:off x="1221120" y="1983240"/>
              <a:ext cx="178560" cy="258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6" name="CustomShape 11"/>
            <p:cNvSpPr/>
            <p:nvPr/>
          </p:nvSpPr>
          <p:spPr>
            <a:xfrm>
              <a:off x="1682280" y="1504080"/>
              <a:ext cx="633960" cy="46188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solidFill>
                <a:srgbClr val="008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3300"/>
                  </a:solidFill>
                  <a:latin typeface="Impact"/>
                  <a:ea typeface="Lucida Sans Unicode"/>
                </a:rPr>
                <a:t>CAP 1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47" name="CustomShape 12"/>
            <p:cNvSpPr/>
            <p:nvPr/>
          </p:nvSpPr>
          <p:spPr>
            <a:xfrm>
              <a:off x="1673640" y="990720"/>
              <a:ext cx="651600" cy="41292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solidFill>
                <a:srgbClr val="008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3300"/>
                  </a:solidFill>
                  <a:latin typeface="Impact"/>
                  <a:ea typeface="Lucida Sans Unicode"/>
                </a:rPr>
                <a:t>CAP 2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48" name="CustomShape 13"/>
            <p:cNvSpPr/>
            <p:nvPr/>
          </p:nvSpPr>
          <p:spPr>
            <a:xfrm>
              <a:off x="213840" y="1505160"/>
              <a:ext cx="1288440" cy="46188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solidFill>
                <a:srgbClr val="33CC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SECONDE PRO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49" name="CustomShape 14"/>
            <p:cNvSpPr/>
            <p:nvPr/>
          </p:nvSpPr>
          <p:spPr>
            <a:xfrm>
              <a:off x="467280" y="969840"/>
              <a:ext cx="802440" cy="423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solidFill>
                <a:srgbClr val="33CC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1</a:t>
              </a:r>
              <a:r>
                <a:rPr lang="fr-FR" sz="1200" b="0" strike="noStrike" spc="-1" baseline="30000">
                  <a:solidFill>
                    <a:srgbClr val="FFFFFF"/>
                  </a:solidFill>
                  <a:latin typeface="Impact"/>
                  <a:ea typeface="Lucida Sans Unicode"/>
                </a:rPr>
                <a:t>e</a:t>
              </a: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 PRO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50" name="CustomShape 15"/>
            <p:cNvSpPr/>
            <p:nvPr/>
          </p:nvSpPr>
          <p:spPr>
            <a:xfrm>
              <a:off x="467280" y="451800"/>
              <a:ext cx="802440" cy="423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solidFill>
                <a:srgbClr val="33CC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TERMINALE</a:t>
              </a:r>
              <a:endParaRPr lang="fr-FR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Impact"/>
                  <a:ea typeface="Lucida Sans Unicode"/>
                </a:rPr>
                <a:t>PRO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51" name="CustomShape 16"/>
            <p:cNvSpPr/>
            <p:nvPr/>
          </p:nvSpPr>
          <p:spPr>
            <a:xfrm>
              <a:off x="224640" y="-19080"/>
              <a:ext cx="1287720" cy="44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8000"/>
                  </a:solidFill>
                  <a:latin typeface="Impact"/>
                  <a:ea typeface="Lucida Sans Unicode"/>
                </a:rPr>
                <a:t>BAC</a:t>
              </a:r>
              <a:endParaRPr lang="fr-FR" sz="12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8000"/>
                  </a:solidFill>
                  <a:latin typeface="Impact"/>
                  <a:ea typeface="Lucida Sans Unicode"/>
                </a:rPr>
                <a:t>PROFESSIONNEL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52" name="CustomShape 17"/>
            <p:cNvSpPr/>
            <p:nvPr/>
          </p:nvSpPr>
          <p:spPr>
            <a:xfrm>
              <a:off x="1764360" y="638280"/>
              <a:ext cx="470160" cy="264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0" strike="noStrike" spc="-1">
                  <a:solidFill>
                    <a:srgbClr val="008000"/>
                  </a:solidFill>
                  <a:latin typeface="Impact"/>
                  <a:ea typeface="Lucida Sans Unicode"/>
                </a:rPr>
                <a:t>C.A.P.</a:t>
              </a:r>
              <a:endParaRPr lang="fr-FR" sz="1200" b="0" strike="noStrike" spc="-1">
                <a:latin typeface="Arial"/>
              </a:endParaRPr>
            </a:p>
          </p:txBody>
        </p:sp>
        <p:sp>
          <p:nvSpPr>
            <p:cNvPr id="253" name="CustomShape 18"/>
            <p:cNvSpPr/>
            <p:nvPr/>
          </p:nvSpPr>
          <p:spPr>
            <a:xfrm>
              <a:off x="201600" y="2258280"/>
              <a:ext cx="2193480" cy="2592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57240">
              <a:solidFill>
                <a:srgbClr val="4D4D4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FR" sz="1200" b="0" strike="noStrike" spc="-1">
                  <a:solidFill>
                    <a:srgbClr val="FFFFFF"/>
                  </a:solidFill>
                  <a:latin typeface="Arial Black"/>
                  <a:ea typeface="Lucida Sans Unicode"/>
                </a:rPr>
                <a:t>T R O I S I E M E</a:t>
              </a:r>
              <a:endParaRPr lang="fr-FR" sz="1200" b="0" strike="noStrike" spc="-1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052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72" y="386394"/>
            <a:ext cx="10972440" cy="443198"/>
          </a:xfrm>
        </p:spPr>
        <p:txBody>
          <a:bodyPr/>
          <a:lstStyle/>
          <a:p>
            <a:pPr algn="ctr"/>
            <a:r>
              <a:rPr lang="fr-FR" sz="3200" b="1" dirty="0">
                <a:latin typeface="+mn-lt"/>
              </a:rPr>
              <a:t>La voie professionnelle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983831" y="1225873"/>
            <a:ext cx="2597637" cy="4100047"/>
          </a:xfrm>
          <a:prstGeom prst="roundRect">
            <a:avLst>
              <a:gd name="adj" fmla="val 2481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Environ 15h 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Enseignement professionnel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et technologique</a:t>
            </a:r>
          </a:p>
          <a:p>
            <a:pPr algn="ctr">
              <a:lnSpc>
                <a:spcPct val="100000"/>
              </a:lnSpc>
            </a:pPr>
            <a:endParaRPr lang="fr-FR" sz="1600" b="1" spc="-1" dirty="0">
              <a:solidFill>
                <a:srgbClr val="FF66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  <a:ea typeface="Lucida Sans Unicode"/>
              </a:rPr>
              <a:t>Environ 12h 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  <a:ea typeface="Lucida Sans Unicode"/>
              </a:rPr>
              <a:t>Enseignements généraux</a:t>
            </a:r>
            <a:endParaRPr lang="fr-FR" sz="1600" spc="-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Période de formation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en milieu professionnel : </a:t>
            </a:r>
            <a:r>
              <a:rPr lang="fr-FR" sz="1600" b="1" spc="-1" dirty="0">
                <a:solidFill>
                  <a:srgbClr val="0070C0"/>
                </a:solidFill>
              </a:rPr>
              <a:t>18 à 22 semaines sur les 3 ans</a:t>
            </a:r>
            <a:endParaRPr lang="fr-FR" b="1" spc="-1" dirty="0">
              <a:solidFill>
                <a:srgbClr val="0070C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589701" y="1225872"/>
            <a:ext cx="2668408" cy="4100048"/>
          </a:xfrm>
          <a:prstGeom prst="roundRect">
            <a:avLst>
              <a:gd name="adj" fmla="val 18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</a:rPr>
              <a:t>Environ 19h 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Enseignement professionnel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et technologique</a:t>
            </a:r>
          </a:p>
          <a:p>
            <a:pPr algn="ctr">
              <a:lnSpc>
                <a:spcPct val="100000"/>
              </a:lnSpc>
            </a:pPr>
            <a:endParaRPr lang="fr-FR" sz="1600" b="1" spc="-1" dirty="0">
              <a:solidFill>
                <a:srgbClr val="FF66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fr-FR" sz="1600" b="1" spc="-1" dirty="0">
                <a:solidFill>
                  <a:srgbClr val="0070C0"/>
                </a:solidFill>
                <a:ea typeface="Lucida Sans Unicode"/>
              </a:rPr>
              <a:t>Environ 8h30 </a:t>
            </a: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  <a:ea typeface="Lucida Sans Unicode"/>
              </a:rPr>
              <a:t>Enseignements généraux</a:t>
            </a:r>
            <a:endParaRPr lang="fr-FR" sz="1600" spc="-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fr-FR" sz="1600" spc="-1" dirty="0"/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Période de formation 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/>
                </a:solidFill>
              </a:rPr>
              <a:t>en milieu professionnel : </a:t>
            </a:r>
            <a:r>
              <a:rPr lang="fr-FR" sz="1600" b="1" spc="-1" dirty="0">
                <a:solidFill>
                  <a:srgbClr val="0070C0"/>
                </a:solidFill>
                <a:ea typeface="Lucida Sans Unicode"/>
              </a:rPr>
              <a:t>12 à 14 semaines sur les 2 ans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83831" y="5458669"/>
            <a:ext cx="2597637" cy="673141"/>
          </a:xfrm>
          <a:prstGeom prst="wedgeRoundRectCallout">
            <a:avLst>
              <a:gd name="adj1" fmla="val 72479"/>
              <a:gd name="adj2" fmla="val -6908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Notion de</a:t>
            </a:r>
            <a:r>
              <a:rPr lang="fr-FR" sz="1600" b="1" dirty="0"/>
              <a:t> famille de métiers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82B0E55-A70E-4AF6-93BC-A31E3D7A5FB1}"/>
              </a:ext>
            </a:extLst>
          </p:cNvPr>
          <p:cNvGrpSpPr/>
          <p:nvPr/>
        </p:nvGrpSpPr>
        <p:grpSpPr>
          <a:xfrm>
            <a:off x="4038808" y="1908922"/>
            <a:ext cx="4134520" cy="4562216"/>
            <a:chOff x="4038808" y="1908922"/>
            <a:chExt cx="4134520" cy="4562216"/>
          </a:xfrm>
        </p:grpSpPr>
        <p:sp>
          <p:nvSpPr>
            <p:cNvPr id="6" name="CustomShape 11"/>
            <p:cNvSpPr/>
            <p:nvPr/>
          </p:nvSpPr>
          <p:spPr>
            <a:xfrm>
              <a:off x="6512362" y="4425920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003300"/>
                  </a:solidFill>
                  <a:ea typeface="Lucida Sans Unicode"/>
                </a:rPr>
                <a:t>CAP 1</a:t>
              </a:r>
              <a:endParaRPr lang="fr-FR" sz="1600" b="1" strike="noStrike" spc="-1"/>
            </a:p>
          </p:txBody>
        </p:sp>
        <p:sp>
          <p:nvSpPr>
            <p:cNvPr id="7" name="CustomShape 12"/>
            <p:cNvSpPr/>
            <p:nvPr/>
          </p:nvSpPr>
          <p:spPr>
            <a:xfrm>
              <a:off x="6512362" y="3389337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003300"/>
                  </a:solidFill>
                  <a:ea typeface="Lucida Sans Unicode"/>
                </a:rPr>
                <a:t>CAP 2</a:t>
              </a:r>
              <a:endParaRPr lang="fr-FR" sz="1600" b="1" strike="noStrike" spc="-1"/>
            </a:p>
          </p:txBody>
        </p:sp>
        <p:sp>
          <p:nvSpPr>
            <p:cNvPr id="8" name="CustomShape 13"/>
            <p:cNvSpPr/>
            <p:nvPr/>
          </p:nvSpPr>
          <p:spPr>
            <a:xfrm>
              <a:off x="4038808" y="4425920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2</a:t>
              </a:r>
              <a:r>
                <a:rPr lang="fr-FR" sz="1600" b="1" strike="noStrike" spc="-1" baseline="30000" dirty="0">
                  <a:solidFill>
                    <a:srgbClr val="FFFFFF"/>
                  </a:solidFill>
                  <a:ea typeface="Lucida Sans Unicode"/>
                </a:rPr>
                <a:t>nde</a:t>
              </a: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 PRO</a:t>
              </a:r>
              <a:endParaRPr lang="fr-FR" sz="1600" b="1" strike="noStrike" spc="-1" dirty="0"/>
            </a:p>
          </p:txBody>
        </p:sp>
        <p:sp>
          <p:nvSpPr>
            <p:cNvPr id="9" name="CustomShape 14"/>
            <p:cNvSpPr/>
            <p:nvPr/>
          </p:nvSpPr>
          <p:spPr>
            <a:xfrm>
              <a:off x="4038808" y="3396875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1</a:t>
              </a:r>
              <a:r>
                <a:rPr lang="fr-FR" sz="1600" b="1" strike="noStrike" spc="-1" baseline="30000" dirty="0">
                  <a:solidFill>
                    <a:srgbClr val="FFFFFF"/>
                  </a:solidFill>
                  <a:ea typeface="Lucida Sans Unicode"/>
                </a:rPr>
                <a:t>e</a:t>
              </a: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 PRO</a:t>
              </a:r>
              <a:endParaRPr lang="fr-FR" sz="1600" b="1" strike="noStrike" spc="-1" dirty="0"/>
            </a:p>
          </p:txBody>
        </p:sp>
        <p:sp>
          <p:nvSpPr>
            <p:cNvPr id="10" name="CustomShape 15"/>
            <p:cNvSpPr/>
            <p:nvPr/>
          </p:nvSpPr>
          <p:spPr>
            <a:xfrm>
              <a:off x="4038808" y="2361862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TERMINALE</a:t>
              </a:r>
              <a:endParaRPr lang="fr-FR" sz="1600" b="1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PRO</a:t>
              </a:r>
              <a:endParaRPr lang="fr-FR" sz="1600" b="1" strike="noStrike" spc="-1" dirty="0"/>
            </a:p>
          </p:txBody>
        </p:sp>
        <p:sp>
          <p:nvSpPr>
            <p:cNvPr id="13" name="CustomShape 18"/>
            <p:cNvSpPr/>
            <p:nvPr/>
          </p:nvSpPr>
          <p:spPr>
            <a:xfrm>
              <a:off x="4046468" y="5956258"/>
              <a:ext cx="4126860" cy="51488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5724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FR" sz="2000" b="1" spc="-1" dirty="0">
                  <a:solidFill>
                    <a:srgbClr val="FFFFFF"/>
                  </a:solidFill>
                </a:rPr>
                <a:t>3ème</a:t>
              </a:r>
              <a:endParaRPr lang="fr-FR" sz="2000" b="1" strike="noStrike" spc="-1" dirty="0"/>
            </a:p>
          </p:txBody>
        </p:sp>
        <p:sp>
          <p:nvSpPr>
            <p:cNvPr id="17" name="CustomShape 16"/>
            <p:cNvSpPr/>
            <p:nvPr/>
          </p:nvSpPr>
          <p:spPr>
            <a:xfrm>
              <a:off x="4105485" y="1908922"/>
              <a:ext cx="1486645" cy="4529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1" strike="noStrike" spc="-1" dirty="0">
                  <a:ea typeface="Lucida Sans Unicode"/>
                </a:rPr>
                <a:t>BAC</a:t>
              </a:r>
              <a:endParaRPr lang="fr-FR" sz="1200" b="1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200" b="1" strike="noStrike" spc="-1" dirty="0">
                  <a:ea typeface="Lucida Sans Unicode"/>
                </a:rPr>
                <a:t>PROFESSIONNEL</a:t>
              </a:r>
              <a:endParaRPr lang="fr-FR" sz="1200" b="1" strike="noStrike" spc="-1" dirty="0"/>
            </a:p>
          </p:txBody>
        </p:sp>
        <p:sp>
          <p:nvSpPr>
            <p:cNvPr id="18" name="CustomShape 16"/>
            <p:cNvSpPr/>
            <p:nvPr/>
          </p:nvSpPr>
          <p:spPr>
            <a:xfrm>
              <a:off x="6969701" y="3085040"/>
              <a:ext cx="705321" cy="29905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Lucida Sans Unicode"/>
                </a:rPr>
                <a:t>C.A.P.</a:t>
              </a:r>
              <a:endParaRPr lang="fr-FR" sz="1400" b="1" strike="noStrike" spc="-1" dirty="0"/>
            </a:p>
          </p:txBody>
        </p:sp>
        <p:sp>
          <p:nvSpPr>
            <p:cNvPr id="20" name="Flèche droite 19"/>
            <p:cNvSpPr/>
            <p:nvPr/>
          </p:nvSpPr>
          <p:spPr>
            <a:xfrm rot="16200000">
              <a:off x="5899334" y="5535438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BE07B68D-284A-453A-8C84-095A40EAB4CD}"/>
              </a:ext>
            </a:extLst>
          </p:cNvPr>
          <p:cNvGrpSpPr/>
          <p:nvPr/>
        </p:nvGrpSpPr>
        <p:grpSpPr>
          <a:xfrm>
            <a:off x="4028740" y="1909390"/>
            <a:ext cx="4134520" cy="4562216"/>
            <a:chOff x="4038808" y="1908922"/>
            <a:chExt cx="4134520" cy="4562216"/>
          </a:xfrm>
        </p:grpSpPr>
        <p:sp>
          <p:nvSpPr>
            <p:cNvPr id="21" name="CustomShape 11">
              <a:extLst>
                <a:ext uri="{FF2B5EF4-FFF2-40B4-BE49-F238E27FC236}">
                  <a16:creationId xmlns:a16="http://schemas.microsoft.com/office/drawing/2014/main" xmlns="" id="{356A1CCD-9B42-448B-BAA3-3787E44D8D43}"/>
                </a:ext>
              </a:extLst>
            </p:cNvPr>
            <p:cNvSpPr/>
            <p:nvPr/>
          </p:nvSpPr>
          <p:spPr>
            <a:xfrm>
              <a:off x="6512362" y="4425920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003300"/>
                  </a:solidFill>
                  <a:ea typeface="Lucida Sans Unicode"/>
                </a:rPr>
                <a:t>CAP 1</a:t>
              </a:r>
              <a:endParaRPr lang="fr-FR" sz="1600" b="1" strike="noStrike" spc="-1"/>
            </a:p>
          </p:txBody>
        </p:sp>
        <p:sp>
          <p:nvSpPr>
            <p:cNvPr id="22" name="CustomShape 12">
              <a:extLst>
                <a:ext uri="{FF2B5EF4-FFF2-40B4-BE49-F238E27FC236}">
                  <a16:creationId xmlns:a16="http://schemas.microsoft.com/office/drawing/2014/main" xmlns="" id="{733D6FFC-25EF-4D69-8BF2-719300266433}"/>
                </a:ext>
              </a:extLst>
            </p:cNvPr>
            <p:cNvSpPr/>
            <p:nvPr/>
          </p:nvSpPr>
          <p:spPr>
            <a:xfrm>
              <a:off x="6512362" y="3389337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>
                  <a:solidFill>
                    <a:srgbClr val="003300"/>
                  </a:solidFill>
                  <a:ea typeface="Lucida Sans Unicode"/>
                </a:rPr>
                <a:t>CAP 2</a:t>
              </a:r>
              <a:endParaRPr lang="fr-FR" sz="1600" b="1" strike="noStrike" spc="-1"/>
            </a:p>
          </p:txBody>
        </p:sp>
        <p:sp>
          <p:nvSpPr>
            <p:cNvPr id="23" name="CustomShape 13">
              <a:extLst>
                <a:ext uri="{FF2B5EF4-FFF2-40B4-BE49-F238E27FC236}">
                  <a16:creationId xmlns:a16="http://schemas.microsoft.com/office/drawing/2014/main" xmlns="" id="{44D41668-FC5F-4E67-BB90-FE0A938DCA28}"/>
                </a:ext>
              </a:extLst>
            </p:cNvPr>
            <p:cNvSpPr/>
            <p:nvPr/>
          </p:nvSpPr>
          <p:spPr>
            <a:xfrm>
              <a:off x="4038808" y="4425920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2</a:t>
              </a:r>
              <a:r>
                <a:rPr lang="fr-FR" sz="1600" b="1" strike="noStrike" spc="-1" baseline="30000" dirty="0">
                  <a:solidFill>
                    <a:srgbClr val="FFFFFF"/>
                  </a:solidFill>
                  <a:ea typeface="Lucida Sans Unicode"/>
                </a:rPr>
                <a:t>nde</a:t>
              </a: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 PRO</a:t>
              </a:r>
              <a:endParaRPr lang="fr-FR" sz="1600" b="1" strike="noStrike" spc="-1" dirty="0"/>
            </a:p>
          </p:txBody>
        </p:sp>
        <p:sp>
          <p:nvSpPr>
            <p:cNvPr id="24" name="CustomShape 14">
              <a:extLst>
                <a:ext uri="{FF2B5EF4-FFF2-40B4-BE49-F238E27FC236}">
                  <a16:creationId xmlns:a16="http://schemas.microsoft.com/office/drawing/2014/main" xmlns="" id="{5BE7592A-F786-4673-9DCD-3076E9C1D225}"/>
                </a:ext>
              </a:extLst>
            </p:cNvPr>
            <p:cNvSpPr/>
            <p:nvPr/>
          </p:nvSpPr>
          <p:spPr>
            <a:xfrm>
              <a:off x="4038808" y="3396875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1</a:t>
              </a:r>
              <a:r>
                <a:rPr lang="fr-FR" sz="1600" b="1" strike="noStrike" spc="-1" baseline="30000" dirty="0">
                  <a:solidFill>
                    <a:srgbClr val="FFFFFF"/>
                  </a:solidFill>
                  <a:ea typeface="Lucida Sans Unicode"/>
                </a:rPr>
                <a:t>e</a:t>
              </a: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 PRO</a:t>
              </a:r>
              <a:endParaRPr lang="fr-FR" sz="1600" b="1" strike="noStrike" spc="-1" dirty="0"/>
            </a:p>
          </p:txBody>
        </p:sp>
        <p:sp>
          <p:nvSpPr>
            <p:cNvPr id="25" name="CustomShape 15">
              <a:extLst>
                <a:ext uri="{FF2B5EF4-FFF2-40B4-BE49-F238E27FC236}">
                  <a16:creationId xmlns:a16="http://schemas.microsoft.com/office/drawing/2014/main" xmlns="" id="{2DCA983B-45BA-493A-999E-FD3C17C1CA29}"/>
                </a:ext>
              </a:extLst>
            </p:cNvPr>
            <p:cNvSpPr/>
            <p:nvPr/>
          </p:nvSpPr>
          <p:spPr>
            <a:xfrm>
              <a:off x="4038808" y="2361862"/>
              <a:ext cx="1620000" cy="900000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7632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TERMINALE</a:t>
              </a:r>
              <a:endParaRPr lang="fr-FR" sz="1600" b="1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600" b="1" strike="noStrike" spc="-1" dirty="0">
                  <a:solidFill>
                    <a:srgbClr val="FFFFFF"/>
                  </a:solidFill>
                  <a:ea typeface="Lucida Sans Unicode"/>
                </a:rPr>
                <a:t>PRO</a:t>
              </a:r>
              <a:endParaRPr lang="fr-FR" sz="1600" b="1" strike="noStrike" spc="-1" dirty="0"/>
            </a:p>
          </p:txBody>
        </p:sp>
        <p:sp>
          <p:nvSpPr>
            <p:cNvPr id="26" name="CustomShape 18">
              <a:extLst>
                <a:ext uri="{FF2B5EF4-FFF2-40B4-BE49-F238E27FC236}">
                  <a16:creationId xmlns:a16="http://schemas.microsoft.com/office/drawing/2014/main" xmlns="" id="{EB1FE964-D160-4342-A0F8-7468286DD26E}"/>
                </a:ext>
              </a:extLst>
            </p:cNvPr>
            <p:cNvSpPr/>
            <p:nvPr/>
          </p:nvSpPr>
          <p:spPr>
            <a:xfrm>
              <a:off x="4046468" y="5956258"/>
              <a:ext cx="4126860" cy="51488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57240">
              <a:noFill/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105840" tIns="52920" rIns="105840" bIns="5292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fr-FR" sz="2000" b="1" spc="-1" dirty="0">
                  <a:solidFill>
                    <a:srgbClr val="FFFFFF"/>
                  </a:solidFill>
                </a:rPr>
                <a:t>3ème</a:t>
              </a:r>
              <a:endParaRPr lang="fr-FR" sz="2000" b="1" strike="noStrike" spc="-1" dirty="0"/>
            </a:p>
          </p:txBody>
        </p:sp>
        <p:sp>
          <p:nvSpPr>
            <p:cNvPr id="27" name="CustomShape 16">
              <a:extLst>
                <a:ext uri="{FF2B5EF4-FFF2-40B4-BE49-F238E27FC236}">
                  <a16:creationId xmlns:a16="http://schemas.microsoft.com/office/drawing/2014/main" xmlns="" id="{F03B3EC2-458C-4E2E-9888-7CE1F9C318EB}"/>
                </a:ext>
              </a:extLst>
            </p:cNvPr>
            <p:cNvSpPr/>
            <p:nvPr/>
          </p:nvSpPr>
          <p:spPr>
            <a:xfrm>
              <a:off x="4105485" y="1908922"/>
              <a:ext cx="1486645" cy="45294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200" b="1" strike="noStrike" spc="-1" dirty="0">
                  <a:ea typeface="Lucida Sans Unicode"/>
                </a:rPr>
                <a:t>BAC</a:t>
              </a:r>
              <a:endParaRPr lang="fr-FR" sz="1200" b="1" strike="noStrike" spc="-1" dirty="0"/>
            </a:p>
            <a:p>
              <a:pPr algn="ctr">
                <a:lnSpc>
                  <a:spcPct val="100000"/>
                </a:lnSpc>
              </a:pPr>
              <a:r>
                <a:rPr lang="fr-FR" sz="1200" b="1" strike="noStrike" spc="-1" dirty="0">
                  <a:ea typeface="Lucida Sans Unicode"/>
                </a:rPr>
                <a:t>PROFESSIONNEL</a:t>
              </a:r>
              <a:endParaRPr lang="fr-FR" sz="1200" b="1" strike="noStrike" spc="-1" dirty="0"/>
            </a:p>
          </p:txBody>
        </p:sp>
        <p:sp>
          <p:nvSpPr>
            <p:cNvPr id="28" name="CustomShape 16">
              <a:extLst>
                <a:ext uri="{FF2B5EF4-FFF2-40B4-BE49-F238E27FC236}">
                  <a16:creationId xmlns:a16="http://schemas.microsoft.com/office/drawing/2014/main" xmlns="" id="{0D9E0454-7335-4C31-B3F8-A339D61B1FFB}"/>
                </a:ext>
              </a:extLst>
            </p:cNvPr>
            <p:cNvSpPr/>
            <p:nvPr/>
          </p:nvSpPr>
          <p:spPr>
            <a:xfrm>
              <a:off x="6969701" y="3085040"/>
              <a:ext cx="705321" cy="29905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82800" tIns="41400" rIns="82800" bIns="414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fr-FR" sz="1400" b="1" strike="noStrike" spc="-1" dirty="0">
                  <a:ea typeface="Lucida Sans Unicode"/>
                </a:rPr>
                <a:t>C.A.P.</a:t>
              </a:r>
              <a:endParaRPr lang="fr-FR" sz="1400" b="1" strike="noStrike" spc="-1" dirty="0"/>
            </a:p>
          </p:txBody>
        </p:sp>
        <p:sp>
          <p:nvSpPr>
            <p:cNvPr id="29" name="Flèche droite 19">
              <a:extLst>
                <a:ext uri="{FF2B5EF4-FFF2-40B4-BE49-F238E27FC236}">
                  <a16:creationId xmlns:a16="http://schemas.microsoft.com/office/drawing/2014/main" xmlns="" id="{01FC3FA8-771C-4FD2-821F-02BA8F3BEF70}"/>
                </a:ext>
              </a:extLst>
            </p:cNvPr>
            <p:cNvSpPr/>
            <p:nvPr/>
          </p:nvSpPr>
          <p:spPr>
            <a:xfrm rot="16200000">
              <a:off x="5899334" y="5535438"/>
              <a:ext cx="431531" cy="31896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0926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480" y="541301"/>
            <a:ext cx="10972440" cy="609398"/>
          </a:xfrm>
        </p:spPr>
        <p:txBody>
          <a:bodyPr/>
          <a:lstStyle/>
          <a:p>
            <a:r>
              <a:rPr lang="fr-FR" dirty="0"/>
              <a:t>Exemple de famille de métier 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577"/>
            <a:ext cx="9552493" cy="4357173"/>
          </a:xfrm>
          <a:prstGeom prst="rect">
            <a:avLst/>
          </a:prstGeom>
        </p:spPr>
      </p:pic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xmlns="" id="{AE3CFC6C-DA5B-4863-9DB9-C831F499F93A}"/>
              </a:ext>
            </a:extLst>
          </p:cNvPr>
          <p:cNvSpPr/>
          <p:nvPr/>
        </p:nvSpPr>
        <p:spPr>
          <a:xfrm>
            <a:off x="5859886" y="5409127"/>
            <a:ext cx="2550017" cy="1094704"/>
          </a:xfrm>
          <a:prstGeom prst="wedgeEllipseCallout">
            <a:avLst>
              <a:gd name="adj1" fmla="val -72685"/>
              <a:gd name="adj2" fmla="val -59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2ACCFD6-D4FA-47E1-90D4-C0E554FE21F7}"/>
              </a:ext>
            </a:extLst>
          </p:cNvPr>
          <p:cNvSpPr txBox="1"/>
          <p:nvPr/>
        </p:nvSpPr>
        <p:spPr>
          <a:xfrm>
            <a:off x="5951258" y="5507872"/>
            <a:ext cx="281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J’explore ma famille de métiers et je prépare mon orientation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xmlns="" id="{AB71B585-2F38-40A2-B295-533A108606BB}"/>
              </a:ext>
            </a:extLst>
          </p:cNvPr>
          <p:cNvSpPr/>
          <p:nvPr/>
        </p:nvSpPr>
        <p:spPr>
          <a:xfrm>
            <a:off x="437882" y="5409127"/>
            <a:ext cx="2318197" cy="907572"/>
          </a:xfrm>
          <a:prstGeom prst="wedgeEllipseCallout">
            <a:avLst>
              <a:gd name="adj1" fmla="val 65028"/>
              <a:gd name="adj2" fmla="val -790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>
                <a:solidFill>
                  <a:schemeClr val="tx1"/>
                </a:solidFill>
              </a:rPr>
              <a:t>Je travaille en mode projet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xmlns="" id="{ED9F94C3-27E2-40AF-A7C6-31892EF866F7}"/>
              </a:ext>
            </a:extLst>
          </p:cNvPr>
          <p:cNvSpPr/>
          <p:nvPr/>
        </p:nvSpPr>
        <p:spPr>
          <a:xfrm>
            <a:off x="8770512" y="1413249"/>
            <a:ext cx="3421487" cy="2463291"/>
          </a:xfrm>
          <a:prstGeom prst="wedgeEllipseCallout">
            <a:avLst>
              <a:gd name="adj1" fmla="val -64353"/>
              <a:gd name="adj2" fmla="val 8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première et terminale, Je réalise mon chef-d’œuvre et j’apprends à entreprendre</a:t>
            </a:r>
          </a:p>
          <a:p>
            <a:r>
              <a:rPr lang="fr-FR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 découvre qui je suis et je développe mes compétences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386297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2001960" y="-135000"/>
            <a:ext cx="8569080" cy="90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3600" b="0" strike="noStrike" spc="-1">
                <a:solidFill>
                  <a:srgbClr val="000000"/>
                </a:solidFill>
                <a:latin typeface="Arial"/>
                <a:ea typeface="Lucida Sans Unicode"/>
              </a:rPr>
              <a:t>Statut scolaire ou apprentissage ?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914400" y="1438200"/>
            <a:ext cx="4314600" cy="374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39840" indent="-339480">
              <a:lnSpc>
                <a:spcPct val="100000"/>
              </a:lnSpc>
              <a:spcBef>
                <a:spcPts val="700"/>
              </a:spcBef>
              <a:buClr>
                <a:srgbClr val="99CB38"/>
              </a:buClr>
              <a:buSzPct val="70000"/>
              <a:buFont typeface="Wingdings" charset="2"/>
              <a:buChar char=""/>
            </a:pPr>
            <a:r>
              <a:rPr lang="fr-FR" sz="2800" b="0" strike="noStrike" spc="-1">
                <a:solidFill>
                  <a:srgbClr val="00CC66"/>
                </a:solidFill>
                <a:latin typeface="Tahoma"/>
              </a:rPr>
              <a:t>Statut scolaire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2800" b="0" strike="noStrike" spc="-1">
              <a:latin typeface="Arial"/>
            </a:endParaRPr>
          </a:p>
          <a:p>
            <a:pPr marL="57240">
              <a:lnSpc>
                <a:spcPct val="100000"/>
              </a:lnSpc>
              <a:spcBef>
                <a:spcPts val="601"/>
              </a:spcBef>
            </a:pPr>
            <a:r>
              <a:rPr lang="fr-FR" sz="1600" b="0" strike="noStrike" spc="-1">
                <a:solidFill>
                  <a:srgbClr val="000000"/>
                </a:solidFill>
                <a:latin typeface="Tahoma"/>
              </a:rPr>
              <a:t> 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au Lycée professionnel:</a:t>
            </a:r>
            <a:endParaRPr lang="fr-FR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fr-FR" sz="2400" b="0" strike="noStrike" spc="-1">
              <a:latin typeface="Arial"/>
            </a:endParaRPr>
          </a:p>
          <a:p>
            <a:pPr marL="57240">
              <a:lnSpc>
                <a:spcPct val="100000"/>
              </a:lnSpc>
              <a:spcBef>
                <a:spcPts val="601"/>
              </a:spcBef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</a:rPr>
              <a:t>2/3 d’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enseignements théoriques et pratiques</a:t>
            </a:r>
            <a:endParaRPr lang="fr-FR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</a:pPr>
            <a:endParaRPr lang="fr-FR" sz="2400" b="0" strike="noStrike" spc="-1">
              <a:latin typeface="Arial"/>
            </a:endParaRPr>
          </a:p>
          <a:p>
            <a:pPr marL="57240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</a:rPr>
              <a:t>1/3 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Stages en entreprises</a:t>
            </a:r>
            <a:r>
              <a:t/>
            </a:r>
            <a:br/>
            <a:endParaRPr lang="fr-FR" sz="2400" b="0" strike="noStrike" spc="-1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6856360" y="5139900"/>
            <a:ext cx="3095280" cy="825480"/>
          </a:xfrm>
          <a:prstGeom prst="rect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C9204"/>
                </a:solidFill>
                <a:latin typeface="Tahoma"/>
                <a:ea typeface="Lucida Sans Unicode"/>
              </a:rPr>
              <a:t>Contrat de travail &amp;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C9204"/>
                </a:solidFill>
                <a:latin typeface="Tahoma"/>
                <a:ea typeface="Lucida Sans Unicode"/>
              </a:rPr>
              <a:t>Entreprise employeur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8" name="CustomShape 4"/>
          <p:cNvSpPr/>
          <p:nvPr/>
        </p:nvSpPr>
        <p:spPr>
          <a:xfrm>
            <a:off x="1751040" y="6165720"/>
            <a:ext cx="8737200" cy="459720"/>
          </a:xfrm>
          <a:prstGeom prst="rect">
            <a:avLst/>
          </a:prstGeom>
          <a:noFill/>
          <a:ln w="9360">
            <a:solidFill>
              <a:srgbClr val="FFFFC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Wingdings"/>
                <a:ea typeface="Lucida Sans Unicode"/>
              </a:rPr>
              <a:t>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  <a:ea typeface="Lucida Sans Unicode"/>
              </a:rPr>
              <a:t> CAP, Bac Pro, Brevets Pro, BTS, Diplômes d’ingénieur…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69" name="CustomShape 5"/>
          <p:cNvSpPr/>
          <p:nvPr/>
        </p:nvSpPr>
        <p:spPr>
          <a:xfrm>
            <a:off x="1571760" y="5192279"/>
            <a:ext cx="2304720" cy="825480"/>
          </a:xfrm>
          <a:prstGeom prst="rect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fr-FR" sz="2400" b="0" strike="noStrike" spc="-1">
                <a:solidFill>
                  <a:srgbClr val="00CC66"/>
                </a:solidFill>
                <a:latin typeface="Tahoma"/>
                <a:ea typeface="Lucida Sans Unicode"/>
              </a:rPr>
              <a:t>Convention de stage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70" name="Line 6"/>
          <p:cNvSpPr/>
          <p:nvPr/>
        </p:nvSpPr>
        <p:spPr>
          <a:xfrm>
            <a:off x="3071520" y="922320"/>
            <a:ext cx="74170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6816600" y="1438200"/>
            <a:ext cx="3671640" cy="41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39840" indent="-339480">
              <a:lnSpc>
                <a:spcPct val="100000"/>
              </a:lnSpc>
              <a:spcBef>
                <a:spcPts val="700"/>
              </a:spcBef>
              <a:buClr>
                <a:srgbClr val="F5640B"/>
              </a:buClr>
              <a:buSzPct val="70000"/>
              <a:buFont typeface="Wingdings" charset="2"/>
              <a:buChar char=""/>
            </a:pPr>
            <a:r>
              <a:rPr lang="fr-FR" sz="2800" b="0" strike="noStrike" spc="-1">
                <a:solidFill>
                  <a:srgbClr val="FC9204"/>
                </a:solidFill>
                <a:latin typeface="Tahoma"/>
              </a:rPr>
              <a:t>Statut d’apprenti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fr-FR" sz="1400" b="0" strike="noStrike" spc="-1">
                <a:solidFill>
                  <a:srgbClr val="FC9204"/>
                </a:solidFill>
                <a:latin typeface="Tahoma"/>
              </a:rPr>
              <a:t>	</a:t>
            </a:r>
            <a:r>
              <a:rPr lang="fr-FR" sz="1400" b="0" strike="noStrike" spc="-1">
                <a:solidFill>
                  <a:srgbClr val="000000"/>
                </a:solidFill>
                <a:latin typeface="Tahoma"/>
              </a:rPr>
              <a:t> 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	  au C.F.A. :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</a:rPr>
              <a:t>1/3 d’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enseignements théoriques et pratiques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Tahoma"/>
              </a:rPr>
              <a:t>2/3</a:t>
            </a:r>
            <a:r>
              <a:rPr lang="fr-FR" sz="2400" b="0" strike="noStrike" spc="-1">
                <a:solidFill>
                  <a:srgbClr val="000000"/>
                </a:solidFill>
                <a:latin typeface="Tahoma"/>
              </a:rPr>
              <a:t> travail en entreprise 	</a:t>
            </a:r>
            <a:endParaRPr lang="fr-FR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78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2083</TotalTime>
  <Words>1014</Words>
  <Application>Microsoft Office PowerPoint</Application>
  <PresentationFormat>Grand écran</PresentationFormat>
  <Paragraphs>355</Paragraphs>
  <Slides>29</Slides>
  <Notes>9</Notes>
  <HiddenSlides>1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48" baseType="lpstr">
      <vt:lpstr>Microsoft YaHei</vt:lpstr>
      <vt:lpstr>Arial</vt:lpstr>
      <vt:lpstr>Arial Black</vt:lpstr>
      <vt:lpstr>Arial Italic</vt:lpstr>
      <vt:lpstr>Arial Rounded MT Bold</vt:lpstr>
      <vt:lpstr>Calibri</vt:lpstr>
      <vt:lpstr>DejaVu Sans</vt:lpstr>
      <vt:lpstr>Impact</vt:lpstr>
      <vt:lpstr>Lucida Sans Unicode</vt:lpstr>
      <vt:lpstr>Symbol</vt:lpstr>
      <vt:lpstr>Tahoma</vt:lpstr>
      <vt:lpstr>Times New Roman</vt:lpstr>
      <vt:lpstr>Trebuchet MS</vt:lpstr>
      <vt:lpstr>Verdana</vt:lpstr>
      <vt:lpstr>Wingdings</vt:lpstr>
      <vt:lpstr>Wingdings 3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voie professionnelle</vt:lpstr>
      <vt:lpstr>Exemple de famille de métier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Lycée de secteur uniquement pour la seconde générale et technologique</vt:lpstr>
      <vt:lpstr>Présentation PowerPoint</vt:lpstr>
      <vt:lpstr>Présentation PowerPoint</vt:lpstr>
      <vt:lpstr>Présentation PowerPoint</vt:lpstr>
      <vt:lpstr>Un nouveau parcours dématérialisé : Orientation – Affectation – Inscription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Education Nationale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après la 3ème</dc:title>
  <dc:creator>cop03</dc:creator>
  <cp:lastModifiedBy>secr</cp:lastModifiedBy>
  <cp:revision>156</cp:revision>
  <dcterms:created xsi:type="dcterms:W3CDTF">2018-12-12T09:45:43Z</dcterms:created>
  <dcterms:modified xsi:type="dcterms:W3CDTF">2024-02-19T07:36:55Z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19</vt:i4>
  </property>
  <property fmtid="{D5CDD505-2E9C-101B-9397-08002B2CF9AE}" pid="9" name="PresentationFormat">
    <vt:lpwstr>Personnalisé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28</vt:i4>
  </property>
</Properties>
</file>